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86" r:id="rId5"/>
    <p:sldId id="260" r:id="rId6"/>
    <p:sldId id="261" r:id="rId7"/>
    <p:sldId id="269" r:id="rId8"/>
    <p:sldId id="263" r:id="rId9"/>
    <p:sldId id="264" r:id="rId10"/>
    <p:sldId id="271" r:id="rId11"/>
    <p:sldId id="270" r:id="rId12"/>
    <p:sldId id="273" r:id="rId13"/>
    <p:sldId id="274" r:id="rId14"/>
    <p:sldId id="275" r:id="rId15"/>
    <p:sldId id="272" r:id="rId16"/>
    <p:sldId id="265" r:id="rId17"/>
    <p:sldId id="276" r:id="rId18"/>
    <p:sldId id="277" r:id="rId19"/>
    <p:sldId id="266" r:id="rId20"/>
    <p:sldId id="279" r:id="rId21"/>
    <p:sldId id="287" r:id="rId22"/>
    <p:sldId id="288" r:id="rId23"/>
    <p:sldId id="280" r:id="rId24"/>
    <p:sldId id="267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B7FE94"/>
    <a:srgbClr val="D5FFEA"/>
    <a:srgbClr val="F1FEB0"/>
    <a:srgbClr val="99FFCC"/>
    <a:srgbClr val="FF99FF"/>
    <a:srgbClr val="CC99FF"/>
    <a:srgbClr val="FFCC99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ATA\ESE%20HLMY\3.MIPG\Rendici&#243;n%20de%20cuenta\GRAFICOS%20INDICADORES%20RC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ATA\ESE%20HLMY\3.MIPG\Rendici&#243;n%20de%20cuenta\GRAFICOS%20INDICADORES%20RC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ATA\ESE%20HLMY\3.MIPG\Rendici&#243;n%20de%20cuenta\GRAFICOS%20INDICADORES%20RC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rtatil%20HP\Dropbox\1.1%20YAL&#205;\RENDICION%20CUENTAS%20VIGENCIA%202021\MORTALIDAD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Orion\Publica\ADMINISTRACION\Copia%20de%20Control%20de%20Contratos%202024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% DE REINGRESOS A HOSPITALIZACIÓN ANTES DE 15 DÍAS</a:t>
            </a:r>
          </a:p>
        </c:rich>
      </c:tx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'REING HOS'!$B$6</c:f>
              <c:strCache>
                <c:ptCount val="1"/>
                <c:pt idx="0">
                  <c:v>% DE REINGRESOS A HOSPITALIZACIÓN ANTES DE 15 DÍAS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F66CC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2F4-4249-9B22-0B37EBB49EBE}"/>
              </c:ext>
            </c:extLst>
          </c:dPt>
          <c:dLbls>
            <c:dLbl>
              <c:idx val="0"/>
              <c:layout>
                <c:manualLayout>
                  <c:x val="2.5418431540170566E-2"/>
                  <c:y val="-4.88336754334168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2F4-4249-9B22-0B37EBB49EBE}"/>
                </c:ext>
              </c:extLst>
            </c:dLbl>
            <c:dLbl>
              <c:idx val="1"/>
              <c:layout>
                <c:manualLayout>
                  <c:x val="3.9716299281516508E-2"/>
                  <c:y val="-6.1042094291771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2F4-4249-9B22-0B37EBB49E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'REING HOS'!$C$3:$D$3</c:f>
              <c:strCache>
                <c:ptCount val="2"/>
                <c:pt idx="0">
                  <c:v>AÑO 2022</c:v>
                </c:pt>
                <c:pt idx="1">
                  <c:v>AÑO 2023</c:v>
                </c:pt>
              </c:strCache>
            </c:strRef>
          </c:cat>
          <c:val>
            <c:numRef>
              <c:f>'REING HOS'!$C$6:$D$6</c:f>
              <c:numCache>
                <c:formatCode>0%</c:formatCode>
                <c:ptCount val="2"/>
                <c:pt idx="0">
                  <c:v>0</c:v>
                </c:pt>
                <c:pt idx="1">
                  <c:v>1.2121212121212121E-2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F4-4249-9B22-0B37EBB49E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43673008"/>
        <c:axId val="1443677584"/>
        <c:axId val="0"/>
      </c:bar3DChart>
      <c:catAx>
        <c:axId val="144367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443677584"/>
        <c:crosses val="autoZero"/>
        <c:auto val="1"/>
        <c:lblAlgn val="ctr"/>
        <c:lblOffset val="100"/>
        <c:noMultiLvlLbl val="0"/>
      </c:catAx>
      <c:valAx>
        <c:axId val="144367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44367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2000" b="1" dirty="0"/>
              <a:t>PORCENTAJE DE REINGRESO A URGENCIAS ANTES DE 72 HORAS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Hoja5!$B$5</c:f>
              <c:strCache>
                <c:ptCount val="1"/>
                <c:pt idx="0">
                  <c:v>PORCENTAJE DE REINGRESO A URGENCIAS ANTES DE 72 HORAS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3399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B1AC-47DB-8B5D-6A63C2D513B9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B1AC-47DB-8B5D-6A63C2D513B9}"/>
              </c:ext>
            </c:extLst>
          </c:dPt>
          <c:dLbls>
            <c:dLbl>
              <c:idx val="0"/>
              <c:layout>
                <c:manualLayout>
                  <c:x val="1.6569578612457617E-2"/>
                  <c:y val="-5.79339761974273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AC-47DB-8B5D-6A63C2D513B9}"/>
                </c:ext>
              </c:extLst>
            </c:dLbl>
            <c:dLbl>
              <c:idx val="1"/>
              <c:layout>
                <c:manualLayout>
                  <c:x val="4.1423946531142517E-3"/>
                  <c:y val="-5.4526095244637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AC-47DB-8B5D-6A63C2D513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Hoja5!$C$2:$D$2</c:f>
              <c:strCache>
                <c:ptCount val="2"/>
                <c:pt idx="0">
                  <c:v>AÑO 2022</c:v>
                </c:pt>
                <c:pt idx="1">
                  <c:v>AÑO 2023</c:v>
                </c:pt>
              </c:strCache>
            </c:strRef>
          </c:cat>
          <c:val>
            <c:numRef>
              <c:f>Hoja5!$C$5:$D$5</c:f>
              <c:numCache>
                <c:formatCode>0.00%</c:formatCode>
                <c:ptCount val="2"/>
                <c:pt idx="0">
                  <c:v>3.183023872679045E-3</c:v>
                </c:pt>
                <c:pt idx="1">
                  <c:v>2.0048115477145148E-3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AC-47DB-8B5D-6A63C2D51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71338080"/>
        <c:axId val="1671339744"/>
        <c:axId val="0"/>
      </c:bar3DChart>
      <c:catAx>
        <c:axId val="167133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71339744"/>
        <c:crosses val="autoZero"/>
        <c:auto val="1"/>
        <c:lblAlgn val="ctr"/>
        <c:lblOffset val="100"/>
        <c:noMultiLvlLbl val="0"/>
      </c:catAx>
      <c:valAx>
        <c:axId val="167133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71338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OPORTUNIDAD EN MINUTOS DE LA ATENCIÓN DE URGENCIAS EN TRIAGE 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'TRIAJE 2'!$B$5</c:f>
              <c:strCache>
                <c:ptCount val="1"/>
                <c:pt idx="0">
                  <c:v>OPORTUNIDAD EN MINUTOS DE LA ATENCIÓN DE URGENCIAS EN TRIAGE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98B-4078-8DD8-8C20314FEC17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798B-4078-8DD8-8C20314FEC17}"/>
              </c:ext>
            </c:extLst>
          </c:dPt>
          <c:dLbls>
            <c:dLbl>
              <c:idx val="0"/>
              <c:layout>
                <c:manualLayout>
                  <c:x val="2.2070992476919335E-3"/>
                  <c:y val="-7.19810325653765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8B-4078-8DD8-8C20314FEC17}"/>
                </c:ext>
              </c:extLst>
            </c:dLbl>
            <c:dLbl>
              <c:idx val="1"/>
              <c:layout>
                <c:manualLayout>
                  <c:x val="0"/>
                  <c:y val="-7.198103256537662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8B-4078-8DD8-8C20314FEC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'TRIAJE 2'!$C$2:$D$2</c:f>
              <c:strCache>
                <c:ptCount val="2"/>
                <c:pt idx="0">
                  <c:v>AÑO 2022</c:v>
                </c:pt>
                <c:pt idx="1">
                  <c:v>AÑO 2023</c:v>
                </c:pt>
              </c:strCache>
            </c:strRef>
          </c:cat>
          <c:val>
            <c:numRef>
              <c:f>'TRIAJE 2'!$C$5:$D$5</c:f>
              <c:numCache>
                <c:formatCode>#,##0</c:formatCode>
                <c:ptCount val="2"/>
                <c:pt idx="0">
                  <c:v>6.5172018348623855</c:v>
                </c:pt>
                <c:pt idx="1">
                  <c:v>11.253022092538558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8B-4078-8DD8-8C20314FEC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17449104"/>
        <c:axId val="1452671936"/>
        <c:axId val="0"/>
      </c:bar3DChart>
      <c:catAx>
        <c:axId val="121744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452671936"/>
        <c:crosses val="autoZero"/>
        <c:auto val="1"/>
        <c:lblAlgn val="ctr"/>
        <c:lblOffset val="100"/>
        <c:noMultiLvlLbl val="0"/>
      </c:catAx>
      <c:valAx>
        <c:axId val="145267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17449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OPORTUNIDAD EN LA ASIGNACIÓN DE CITAS DE MEDICINA GENERAL DE PRIMERA VEZ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Hoja7!$B$6</c:f>
              <c:strCache>
                <c:ptCount val="1"/>
                <c:pt idx="0">
                  <c:v>OPORTUNIDAD EN LA ASIGNACIÓN DE CITAS DE MEDICINA GENERAL DE PRIMERA VEZ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91C-426A-A488-717301546351}"/>
              </c:ext>
            </c:extLst>
          </c:dPt>
          <c:dPt>
            <c:idx val="1"/>
            <c:invertIfNegative val="0"/>
            <c:bubble3D val="0"/>
            <c:spPr>
              <a:solidFill>
                <a:srgbClr val="CC0099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791C-426A-A488-717301546351}"/>
              </c:ext>
            </c:extLst>
          </c:dPt>
          <c:dLbls>
            <c:dLbl>
              <c:idx val="0"/>
              <c:layout>
                <c:manualLayout>
                  <c:x val="1.0319917440660475E-2"/>
                  <c:y val="-6.36915943724398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1C-426A-A488-717301546351}"/>
                </c:ext>
              </c:extLst>
            </c:dLbl>
            <c:dLbl>
              <c:idx val="1"/>
              <c:layout>
                <c:manualLayout>
                  <c:x val="2.0639834881320948E-3"/>
                  <c:y val="-7.7100351082427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1C-426A-A488-7173015463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Hoja7!$C$3:$D$3</c:f>
              <c:strCache>
                <c:ptCount val="2"/>
                <c:pt idx="0">
                  <c:v>AÑO 2022</c:v>
                </c:pt>
                <c:pt idx="1">
                  <c:v>AÑO 2023</c:v>
                </c:pt>
              </c:strCache>
            </c:strRef>
          </c:cat>
          <c:val>
            <c:numRef>
              <c:f>Hoja7!$C$6:$D$6</c:f>
              <c:numCache>
                <c:formatCode>#,##0.0</c:formatCode>
                <c:ptCount val="2"/>
                <c:pt idx="0">
                  <c:v>9.3676814988290398E-3</c:v>
                </c:pt>
                <c:pt idx="1">
                  <c:v>0.19790828640386163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1C-426A-A488-717301546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71343488"/>
        <c:axId val="1671338496"/>
        <c:axId val="0"/>
      </c:bar3DChart>
      <c:catAx>
        <c:axId val="167134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71338496"/>
        <c:crosses val="autoZero"/>
        <c:auto val="1"/>
        <c:lblAlgn val="ctr"/>
        <c:lblOffset val="100"/>
        <c:noMultiLvlLbl val="0"/>
      </c:catAx>
      <c:valAx>
        <c:axId val="167133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71343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OPORTUNIDAD EN LA ASIGNACIÓN DE CITAS DE ODONTOLOGÍA DE PRIMERA VEZ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Hoja8!$B$5</c:f>
              <c:strCache>
                <c:ptCount val="1"/>
                <c:pt idx="0">
                  <c:v>OPORTUNIDAD EN LA ASIGNACIÓN DE CITAS DE ODONTOLOGÍA DE PRIMERA VEZ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1A3-4E77-BFB7-60374BFD4792}"/>
              </c:ext>
            </c:extLst>
          </c:dPt>
          <c:dLbls>
            <c:dLbl>
              <c:idx val="0"/>
              <c:layout>
                <c:manualLayout>
                  <c:x val="2.499398993700485E-2"/>
                  <c:y val="-7.55040653020987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A3-4E77-BFB7-60374BFD4792}"/>
                </c:ext>
              </c:extLst>
            </c:dLbl>
            <c:dLbl>
              <c:idx val="1"/>
              <c:layout>
                <c:manualLayout>
                  <c:x val="1.3458302273771842E-2"/>
                  <c:y val="-5.148004452415819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1A3-4E77-BFB7-60374BFD47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Hoja8!$C$2:$D$2</c:f>
              <c:strCache>
                <c:ptCount val="2"/>
                <c:pt idx="0">
                  <c:v>AÑO 2022</c:v>
                </c:pt>
                <c:pt idx="1">
                  <c:v>AÑO 2023</c:v>
                </c:pt>
              </c:strCache>
            </c:strRef>
          </c:cat>
          <c:val>
            <c:numRef>
              <c:f>Hoja8!$C$5:$D$5</c:f>
              <c:numCache>
                <c:formatCode>0.0</c:formatCode>
                <c:ptCount val="2"/>
                <c:pt idx="0">
                  <c:v>3.1447876447876446</c:v>
                </c:pt>
                <c:pt idx="1">
                  <c:v>1.9577259475218658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A3-4E77-BFB7-60374BFD47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71329344"/>
        <c:axId val="1671331840"/>
        <c:axId val="0"/>
      </c:bar3DChart>
      <c:catAx>
        <c:axId val="167132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71331840"/>
        <c:crosses val="autoZero"/>
        <c:auto val="1"/>
        <c:lblAlgn val="ctr"/>
        <c:lblOffset val="100"/>
        <c:noMultiLvlLbl val="0"/>
      </c:catAx>
      <c:valAx>
        <c:axId val="167133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71329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F66FF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0029-4454-9D77-B3D1BDFC0301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0029-4454-9D77-B3D1BDFC0301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0029-4454-9D77-B3D1BDFC0301}"/>
              </c:ext>
            </c:extLst>
          </c:dPt>
          <c:dLbls>
            <c:dLbl>
              <c:idx val="0"/>
              <c:layout>
                <c:manualLayout>
                  <c:x val="1.8691588785046728E-2"/>
                  <c:y val="-5.555555555555555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0029-4454-9D77-B3D1BDFC0301}"/>
                </c:ext>
              </c:extLst>
            </c:dLbl>
            <c:dLbl>
              <c:idx val="1"/>
              <c:layout>
                <c:manualLayout>
                  <c:x val="2.4922118380062305E-2"/>
                  <c:y val="-5.092592592592592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029-4454-9D77-B3D1BDFC0301}"/>
                </c:ext>
              </c:extLst>
            </c:dLbl>
            <c:dLbl>
              <c:idx val="2"/>
              <c:layout>
                <c:manualLayout>
                  <c:x val="1.8691588785046728E-2"/>
                  <c:y val="-6.018518518518509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029-4454-9D77-B3D1BDFC0301}"/>
                </c:ext>
              </c:extLst>
            </c:dLbl>
            <c:dLbl>
              <c:idx val="3"/>
              <c:layout>
                <c:manualLayout>
                  <c:x val="2.4922118380062305E-2"/>
                  <c:y val="-3.240740740740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029-4454-9D77-B3D1BDFC03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('CONSOLIDADO MORTALIDAD'!$A$5,'CONSOLIDADO MORTALIDAD'!$A$6,'CONSOLIDADO MORTALIDAD'!$A$7,'CONSOLIDADO MORTALIDAD'!$A$8)</c:f>
              <c:strCache>
                <c:ptCount val="4"/>
                <c:pt idx="0">
                  <c:v>NATURAL</c:v>
                </c:pt>
                <c:pt idx="1">
                  <c:v>HOMICIDIO</c:v>
                </c:pt>
                <c:pt idx="2">
                  <c:v>ACCIDENTES DE TRÁNSITO</c:v>
                </c:pt>
                <c:pt idx="3">
                  <c:v>OTROS ACCIDENTES</c:v>
                </c:pt>
              </c:strCache>
            </c:strRef>
          </c:cat>
          <c:val>
            <c:numRef>
              <c:f>('CONSOLIDADO MORTALIDAD'!$C$5,'CONSOLIDADO MORTALIDAD'!$C$6,'CONSOLIDADO MORTALIDAD'!$C$7,'CONSOLIDADO MORTALIDAD'!$C$8)</c:f>
              <c:numCache>
                <c:formatCode>0%</c:formatCode>
                <c:ptCount val="4"/>
                <c:pt idx="0">
                  <c:v>0.63157894736842102</c:v>
                </c:pt>
                <c:pt idx="1">
                  <c:v>0.26315789473684209</c:v>
                </c:pt>
                <c:pt idx="2">
                  <c:v>7.8947368421052627E-2</c:v>
                </c:pt>
                <c:pt idx="3">
                  <c:v>2.6315789473684209E-2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029-4454-9D77-B3D1BDFC03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9842792"/>
        <c:axId val="569843120"/>
        <c:axId val="0"/>
      </c:bar3DChart>
      <c:catAx>
        <c:axId val="569842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CO"/>
          </a:p>
        </c:txPr>
        <c:crossAx val="569843120"/>
        <c:crosses val="autoZero"/>
        <c:auto val="1"/>
        <c:lblAlgn val="ctr"/>
        <c:lblOffset val="100"/>
        <c:noMultiLvlLbl val="0"/>
      </c:catAx>
      <c:valAx>
        <c:axId val="56984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CO"/>
          </a:p>
        </c:txPr>
        <c:crossAx val="569842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%</a:t>
            </a:r>
            <a:r>
              <a:rPr lang="es-CO" baseline="0"/>
              <a:t> de participación Contractual </a:t>
            </a:r>
            <a:endParaRPr lang="es-CO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Hoja2!$B$1</c:f>
              <c:strCache>
                <c:ptCount val="1"/>
                <c:pt idx="0">
                  <c:v> VALOR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Hoja2!$A$2:$A$5</c:f>
              <c:strCache>
                <c:ptCount val="4"/>
                <c:pt idx="0">
                  <c:v>Contrato por prestación de servicios</c:v>
                </c:pt>
                <c:pt idx="1">
                  <c:v>Contrato de suministro</c:v>
                </c:pt>
                <c:pt idx="2">
                  <c:v>Orden de Prestación de Servicios</c:v>
                </c:pt>
                <c:pt idx="3">
                  <c:v>Orden de Suministro</c:v>
                </c:pt>
              </c:strCache>
            </c:strRef>
          </c:cat>
          <c:val>
            <c:numRef>
              <c:f>Hoja2!$B$2:$B$5</c:f>
              <c:numCache>
                <c:formatCode>_(* #,##0_);_(* \(#,##0\);_(* "-"_);_(@_)</c:formatCode>
                <c:ptCount val="4"/>
                <c:pt idx="0">
                  <c:v>268420427</c:v>
                </c:pt>
                <c:pt idx="1">
                  <c:v>389600000</c:v>
                </c:pt>
                <c:pt idx="2">
                  <c:v>13100000</c:v>
                </c:pt>
                <c:pt idx="3">
                  <c:v>1856670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5A-4F45-9EF5-65A8800521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1750111"/>
        <c:axId val="661755519"/>
      </c:barChart>
      <c:lineChart>
        <c:grouping val="standard"/>
        <c:varyColors val="0"/>
        <c:ser>
          <c:idx val="1"/>
          <c:order val="1"/>
          <c:tx>
            <c:strRef>
              <c:f>Hoja2!$C$1</c:f>
              <c:strCache>
                <c:ptCount val="1"/>
                <c:pt idx="0">
                  <c:v> %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Hoja2!$A$2:$A$5</c:f>
              <c:strCache>
                <c:ptCount val="4"/>
                <c:pt idx="0">
                  <c:v>Contrato por prestación de servicios</c:v>
                </c:pt>
                <c:pt idx="1">
                  <c:v>Contrato de suministro</c:v>
                </c:pt>
                <c:pt idx="2">
                  <c:v>Orden de Prestación de Servicios</c:v>
                </c:pt>
                <c:pt idx="3">
                  <c:v>Orden de Suministro</c:v>
                </c:pt>
              </c:strCache>
            </c:strRef>
          </c:cat>
          <c:val>
            <c:numRef>
              <c:f>Hoja2!$C$2:$C$5</c:f>
              <c:numCache>
                <c:formatCode>0%</c:formatCode>
                <c:ptCount val="4"/>
                <c:pt idx="0">
                  <c:v>0.39885521839683052</c:v>
                </c:pt>
                <c:pt idx="1">
                  <c:v>0.57892014711460527</c:v>
                </c:pt>
                <c:pt idx="2">
                  <c:v>1.9465744166327847E-2</c:v>
                </c:pt>
                <c:pt idx="3">
                  <c:v>2.75889032223633E-3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5A-4F45-9EF5-65A8800521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1763839"/>
        <c:axId val="661752607"/>
      </c:lineChart>
      <c:catAx>
        <c:axId val="6617501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61755519"/>
        <c:crosses val="autoZero"/>
        <c:auto val="1"/>
        <c:lblAlgn val="ctr"/>
        <c:lblOffset val="100"/>
        <c:noMultiLvlLbl val="0"/>
      </c:catAx>
      <c:valAx>
        <c:axId val="661755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61750111"/>
        <c:crosses val="autoZero"/>
        <c:crossBetween val="between"/>
      </c:valAx>
      <c:valAx>
        <c:axId val="661752607"/>
        <c:scaling>
          <c:orientation val="minMax"/>
        </c:scaling>
        <c:delete val="0"/>
        <c:axPos val="r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61763839"/>
        <c:crosses val="max"/>
        <c:crossBetween val="between"/>
      </c:valAx>
      <c:catAx>
        <c:axId val="66176383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175260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522107813446401E-2"/>
          <c:y val="5.6737588652482268E-2"/>
          <c:w val="0.85936604078336365"/>
          <c:h val="0.878729547104484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Hoja4!$A$3</c:f>
              <c:strCache>
                <c:ptCount val="1"/>
                <c:pt idx="0">
                  <c:v>Usuarios que calificaron los servicios de salud como muy bueno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Hoja4!$B$2:$E$2</c:f>
              <c:strCache>
                <c:ptCount val="4"/>
                <c:pt idx="0">
                  <c:v>AÑO 2022</c:v>
                </c:pt>
                <c:pt idx="1">
                  <c:v>AÑO 2023</c:v>
                </c:pt>
                <c:pt idx="2">
                  <c:v>Variante</c:v>
                </c:pt>
                <c:pt idx="3">
                  <c:v>% Satisfaccion usuarios</c:v>
                </c:pt>
              </c:strCache>
            </c:strRef>
          </c:cat>
          <c:val>
            <c:numRef>
              <c:f>Hoja4!$B$3:$E$3</c:f>
              <c:numCache>
                <c:formatCode>_(* #,##0_);_(* \(#,##0\);_(* "-"_);_(@_)</c:formatCode>
                <c:ptCount val="4"/>
                <c:pt idx="0">
                  <c:v>2518</c:v>
                </c:pt>
                <c:pt idx="1">
                  <c:v>2582</c:v>
                </c:pt>
                <c:pt idx="2" formatCode="General">
                  <c:v>64</c:v>
                </c:pt>
                <c:pt idx="3" formatCode="0%">
                  <c:v>0.96994740796393686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05-4E33-9BA7-6953533E2A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1808431"/>
        <c:axId val="211816751"/>
      </c:barChart>
      <c:stockChart>
        <c:ser>
          <c:idx val="1"/>
          <c:order val="1"/>
          <c:tx>
            <c:strRef>
              <c:f>Hoja4!$A$4</c:f>
              <c:strCache>
                <c:ptCount val="1"/>
                <c:pt idx="0">
                  <c:v>Usuarios que calificaron los servicios de salud como bueno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Hoja4!$B$2:$E$2</c:f>
              <c:strCache>
                <c:ptCount val="4"/>
                <c:pt idx="0">
                  <c:v>AÑO 2022</c:v>
                </c:pt>
                <c:pt idx="1">
                  <c:v>AÑO 2023</c:v>
                </c:pt>
                <c:pt idx="2">
                  <c:v>Variante</c:v>
                </c:pt>
                <c:pt idx="3">
                  <c:v>% Satisfaccion usuarios</c:v>
                </c:pt>
              </c:strCache>
            </c:strRef>
          </c:cat>
          <c:val>
            <c:numRef>
              <c:f>Hoja4!$B$4:$E$4</c:f>
              <c:numCache>
                <c:formatCode>_(* #,##0_);_(* \(#,##0\);_(* "-"_);_(@_)</c:formatCode>
                <c:ptCount val="4"/>
                <c:pt idx="0">
                  <c:v>445</c:v>
                </c:pt>
                <c:pt idx="1">
                  <c:v>80</c:v>
                </c:pt>
                <c:pt idx="2" formatCode="General">
                  <c:v>-365</c:v>
                </c:pt>
                <c:pt idx="3" formatCode="0%">
                  <c:v>3.005259203606311E-2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05-4E33-9BA7-6953533E2AED}"/>
            </c:ext>
          </c:extLst>
        </c:ser>
        <c:ser>
          <c:idx val="2"/>
          <c:order val="2"/>
          <c:tx>
            <c:strRef>
              <c:f>Hoja4!$A$5</c:f>
              <c:strCache>
                <c:ptCount val="1"/>
                <c:pt idx="0">
                  <c:v>Usuarios que calificaron los servicios de salud como regular o malo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2.6493967387279445E-2"/>
                  <c:y val="5.89381347873373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0718552131224142E-2"/>
                      <c:h val="0.107080085829449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A45A-4B4C-AC91-0521CF711C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Hoja4!$B$2:$E$2</c:f>
              <c:strCache>
                <c:ptCount val="4"/>
                <c:pt idx="0">
                  <c:v>AÑO 2022</c:v>
                </c:pt>
                <c:pt idx="1">
                  <c:v>AÑO 2023</c:v>
                </c:pt>
                <c:pt idx="2">
                  <c:v>Variante</c:v>
                </c:pt>
                <c:pt idx="3">
                  <c:v>% Satisfaccion usuarios</c:v>
                </c:pt>
              </c:strCache>
            </c:strRef>
          </c:cat>
          <c:val>
            <c:numRef>
              <c:f>Hoja4!$B$5:$E$5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05-4E33-9BA7-6953533E2AED}"/>
            </c:ext>
          </c:extLst>
        </c:ser>
        <c:ser>
          <c:idx val="3"/>
          <c:order val="3"/>
          <c:tx>
            <c:strRef>
              <c:f>Hoja4!$A$6</c:f>
              <c:strCache>
                <c:ptCount val="1"/>
                <c:pt idx="0">
                  <c:v>Total usuarios encuestados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ot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elete val="1"/>
          </c:dLbls>
          <c:cat>
            <c:strRef>
              <c:f>Hoja4!$B$2:$E$2</c:f>
              <c:strCache>
                <c:ptCount val="4"/>
                <c:pt idx="0">
                  <c:v>AÑO 2022</c:v>
                </c:pt>
                <c:pt idx="1">
                  <c:v>AÑO 2023</c:v>
                </c:pt>
                <c:pt idx="2">
                  <c:v>Variante</c:v>
                </c:pt>
                <c:pt idx="3">
                  <c:v>% Satisfaccion usuarios</c:v>
                </c:pt>
              </c:strCache>
            </c:strRef>
          </c:cat>
          <c:val>
            <c:numRef>
              <c:f>Hoja4!$B$6:$E$6</c:f>
              <c:numCache>
                <c:formatCode>_(* #,##0_);_(* \(#,##0\);_(* "-"_);_(@_)</c:formatCode>
                <c:ptCount val="4"/>
                <c:pt idx="0">
                  <c:v>2963</c:v>
                </c:pt>
                <c:pt idx="1">
                  <c:v>2662</c:v>
                </c:pt>
                <c:pt idx="2" formatCode="General">
                  <c:v>-301</c:v>
                </c:pt>
                <c:pt idx="3" formatCode="0%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05-4E33-9BA7-6953533E2A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hiLowLines>
        <c:axId val="79944495"/>
        <c:axId val="79946991"/>
      </c:stockChart>
      <c:catAx>
        <c:axId val="21180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11816751"/>
        <c:crosses val="autoZero"/>
        <c:auto val="1"/>
        <c:lblAlgn val="ctr"/>
        <c:lblOffset val="100"/>
        <c:noMultiLvlLbl val="0"/>
      </c:catAx>
      <c:valAx>
        <c:axId val="211816751"/>
        <c:scaling>
          <c:orientation val="minMax"/>
        </c:scaling>
        <c:delete val="0"/>
        <c:axPos val="l"/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11808431"/>
        <c:crosses val="autoZero"/>
        <c:crossBetween val="between"/>
      </c:valAx>
      <c:valAx>
        <c:axId val="79946991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9944495"/>
        <c:crosses val="max"/>
        <c:crossBetween val="between"/>
      </c:valAx>
      <c:catAx>
        <c:axId val="7994449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994699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2A43C1-BD98-4701-B557-7894708781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90E88C-047B-4EEC-BC0E-22EAB1F822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596250-ACA0-441F-B773-66775EB7E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27/02/2024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964C01-6159-4EAF-B434-9FDBF1824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E2FDE2-F44D-4E86-A6EA-D0D22EA21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07173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F0BD65-0EAC-4D59-AACF-FCB433C58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7D2F53-5F54-47EF-BD02-F51C09188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565094-05AD-49FD-B8F6-0E7B5161C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27/02/2024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DE39C8-E189-475A-ADCB-7A50786EE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A4812-9A00-43E4-865F-1975EAF4A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54434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E7D017-68D4-457E-9E6B-6093E6B30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094E4A-1841-4900-8B7C-5B49FC2D2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BCDFFB-38CE-48A9-9FA5-86DB4174F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27/02/2024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588620-ABD7-498A-B322-3EF2F5801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5047C8-F192-4843-9880-2A6BEF05B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04983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EB134C-2E0A-4656-A72A-046FB2E4B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977A0A-82F9-47E5-9223-E7135C6C66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B4CC1FF-83CE-4168-8F1C-C256FBAB35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FC0C75-095E-4292-99F8-F86CD1A75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27/02/2024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B5AD5A0-0329-410C-993D-A4E416B03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220F58-B655-40B4-8152-575033F99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59586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D9F231-098E-4D0E-A20A-01612E6DA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F82E40-7DC4-46A7-9CCB-46320A8F9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8B5FA06-8CD9-4100-9A7A-0F8D8B767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A017122-7BEC-4A35-909F-84DB42D50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E742968-A3DF-46BD-9189-C98B51EDF1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331C5F8-C981-49C7-99CC-AD75D55E2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27/02/2024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041F9E0-08D8-4FA8-960B-9AF7D590F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C5895F2-AA38-4E0B-B17D-83688F44D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94689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FAE50E-0198-40D3-9BAD-9F65A5089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5439A2-326D-40A8-A34E-D3FFDB74A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27/02/2024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0D29AF0-340C-480E-A585-7DEBCBFB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FBC9429-BCB0-4614-9F3E-1A306DBF5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99010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574E1C-99A6-42DC-9215-FCD62B03C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27/02/2024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4D42E54-670F-44BA-BDFC-45D52A180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7EDCBAB-7D74-4713-8445-B8F564315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75344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1D2079-746E-41B3-9C4E-569A5758E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FE10E1-5029-45CB-84EC-3EA79EF26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EC960B-37C4-4CD7-B943-1BB1572E5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4EF48F0-339E-48F3-8750-CA26E80C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27/02/2024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2B54060-6A1F-492C-A54E-F09AF56A8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83AE428-A98D-451A-BAFB-F0F90CF5E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13389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23C059-91C5-4BD7-810D-B8F63AF91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4628B5D-88C3-478C-A094-6F761D3DCA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E100D4-F13C-4E47-931D-ECB9750EF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8B4240-E15E-451F-81F3-EAC07F6D3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27/02/2024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73CB9CA-829A-49B2-BB23-85FF12E2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F8E835-5DEA-4BB7-AED7-2F537E29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50037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F9F63B-513A-4B30-AC46-BEEA0053D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3A3B5BF-2698-4AAB-BEC8-BC145A329C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DFEDC4-DCAB-4442-B7EA-62988F9CE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27/02/2024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61CDAE-8561-4099-8C00-AE2CEB393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876873-A9A6-4C97-BD42-7EB5E5F11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73463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CD60404-0BC2-4030-B4A8-B474C097DC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3DDA04A-81D3-4E19-9090-799ABF7A3C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D1C7B0-441C-4060-A8E1-26BB36E4A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27/02/2024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7991D8-D2F1-450F-9F7C-4EBABA481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A8F3A4-2851-46CC-BDDA-2CC2B5793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09596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A1A631A-753A-462F-8FC3-9556684C3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E32A893-BFBF-46BA-BD56-C5AAEEFD5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CBD225-DE5C-4376-8179-9F2F20FE76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903DC-9F0A-4A18-BDD2-936E2D805047}" type="datetimeFigureOut">
              <a:rPr lang="es-CO" smtClean="0"/>
              <a:t>27/02/2024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00485E-B2B2-4D7E-80DE-A94FF80F43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B82A88-4B21-4ABA-A875-6A78077DB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3092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anemosalamanca.es/mejora-del-servicio-de-urgencias-medicas-extra-hospitalarias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buscarempleo.republica.com/contrato-7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dministracion-financia.blogspot.com/2015/10/administracion-financiera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fotecarios.com/la-satisfaccion-los-usuarios-mundo-la-informacion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spitalyali.gov.co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hospitalyali@hotmail.com" TargetMode="External"/><Relationship Id="rId4" Type="http://schemas.openxmlformats.org/officeDocument/2006/relationships/hyperlink" Target="https://www.facebook.com/eseyali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79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8" name="Rectangle 81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Rectangle 83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0" name="Rectangle 85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1" name="Rectangle 87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437FD4-8A1D-49C9-92C0-18ACB4671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893" y="243730"/>
            <a:ext cx="4412021" cy="30307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RENDICIÓN DE CUENTAS </a:t>
            </a:r>
            <a:b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VIGENCIA 2023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D139DDF-0964-4414-B1E0-3814F62B55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6226" y="4231862"/>
            <a:ext cx="4126272" cy="1055755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FFFFFF"/>
                </a:solidFill>
                <a:effectLst/>
              </a:rPr>
              <a:t>SEVERIANO ANTONIO RIVERA ANAYA</a:t>
            </a:r>
          </a:p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FFFFFF"/>
                </a:solidFill>
              </a:rPr>
              <a:t>GERENTE</a:t>
            </a:r>
            <a:endParaRPr lang="en-US" sz="2000" dirty="0">
              <a:solidFill>
                <a:srgbClr val="FFFFFF"/>
              </a:solidFill>
              <a:effectLst/>
            </a:endParaRPr>
          </a:p>
        </p:txBody>
      </p:sp>
      <p:pic>
        <p:nvPicPr>
          <p:cNvPr id="1026" name="Imagen 4" descr="Sin título">
            <a:extLst>
              <a:ext uri="{FF2B5EF4-FFF2-40B4-BE49-F238E27FC236}">
                <a16:creationId xmlns:a16="http://schemas.microsoft.com/office/drawing/2014/main" id="{F722C58B-F410-4A49-A7BD-A368CBAB7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668196"/>
            <a:ext cx="5608320" cy="347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354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contenido 7" descr="Imagen que contiene interior, verde, pequeño, cuarto de hospital&#10;&#10;Descripción generada automáticamente">
            <a:extLst>
              <a:ext uri="{FF2B5EF4-FFF2-40B4-BE49-F238E27FC236}">
                <a16:creationId xmlns:a16="http://schemas.microsoft.com/office/drawing/2014/main" id="{514D945F-D0AC-4F31-99A3-9333551C88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" y="18256"/>
            <a:ext cx="12191999" cy="6821487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870" y="2394442"/>
            <a:ext cx="10515600" cy="1325563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6000" dirty="0">
                <a:solidFill>
                  <a:srgbClr val="002060"/>
                </a:solidFill>
              </a:rPr>
              <a:t>PRESTACIÓN DE SERVICIOS</a:t>
            </a:r>
          </a:p>
        </p:txBody>
      </p:sp>
    </p:spTree>
    <p:extLst>
      <p:ext uri="{BB962C8B-B14F-4D97-AF65-F5344CB8AC3E}">
        <p14:creationId xmlns:p14="http://schemas.microsoft.com/office/powerpoint/2010/main" val="3844282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GESTION DEL TALENTO HUMANO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65383E7-E30F-79B3-FC3E-3AE0AA175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369" y="1161941"/>
            <a:ext cx="9419999" cy="552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377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PRODUCCIÓN VIGENCIAS 2022 - 2023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5B04B8B2-82FA-914C-1CB8-9B0EE565FB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475061"/>
              </p:ext>
            </p:extLst>
          </p:nvPr>
        </p:nvGraphicFramePr>
        <p:xfrm>
          <a:off x="1817031" y="1132949"/>
          <a:ext cx="8557938" cy="5038994"/>
        </p:xfrm>
        <a:graphic>
          <a:graphicData uri="http://schemas.openxmlformats.org/drawingml/2006/table">
            <a:tbl>
              <a:tblPr/>
              <a:tblGrid>
                <a:gridCol w="4507995">
                  <a:extLst>
                    <a:ext uri="{9D8B030D-6E8A-4147-A177-3AD203B41FA5}">
                      <a16:colId xmlns:a16="http://schemas.microsoft.com/office/drawing/2014/main" val="2448793259"/>
                    </a:ext>
                  </a:extLst>
                </a:gridCol>
                <a:gridCol w="1730040">
                  <a:extLst>
                    <a:ext uri="{9D8B030D-6E8A-4147-A177-3AD203B41FA5}">
                      <a16:colId xmlns:a16="http://schemas.microsoft.com/office/drawing/2014/main" val="2698755552"/>
                    </a:ext>
                  </a:extLst>
                </a:gridCol>
                <a:gridCol w="1107226">
                  <a:extLst>
                    <a:ext uri="{9D8B030D-6E8A-4147-A177-3AD203B41FA5}">
                      <a16:colId xmlns:a16="http://schemas.microsoft.com/office/drawing/2014/main" val="2214889565"/>
                    </a:ext>
                  </a:extLst>
                </a:gridCol>
                <a:gridCol w="1212677">
                  <a:extLst>
                    <a:ext uri="{9D8B030D-6E8A-4147-A177-3AD203B41FA5}">
                      <a16:colId xmlns:a16="http://schemas.microsoft.com/office/drawing/2014/main" val="183120090"/>
                    </a:ext>
                  </a:extLst>
                </a:gridCol>
              </a:tblGrid>
              <a:tr h="4367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CONCEPTO</a:t>
                      </a:r>
                    </a:p>
                  </a:txBody>
                  <a:tcPr marL="7252" marR="7252" marT="7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7252" marR="7252" marT="7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7252" marR="7252" marT="7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VARIACIÓN</a:t>
                      </a:r>
                    </a:p>
                  </a:txBody>
                  <a:tcPr marL="7252" marR="7252" marT="7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210394"/>
                  </a:ext>
                </a:extLst>
              </a:tr>
              <a:tr h="260348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Biológicos aplicados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2.583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2.321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-11%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4680558"/>
                  </a:ext>
                </a:extLst>
              </a:tr>
              <a:tr h="260348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Controles de enfermería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1.252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829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-51%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7092408"/>
                  </a:ext>
                </a:extLst>
              </a:tr>
              <a:tr h="260348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Citologías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937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798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-17%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7793262"/>
                  </a:ext>
                </a:extLst>
              </a:tr>
              <a:tr h="260348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Consultas de medicina general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11.750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12.333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402641"/>
                  </a:ext>
                </a:extLst>
              </a:tr>
              <a:tr h="260348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Urgencias Médicas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1.885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2.494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906368"/>
                  </a:ext>
                </a:extLst>
              </a:tr>
              <a:tr h="260348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Consultas odontológicas (Valoración)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1.582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1.933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0294240"/>
                  </a:ext>
                </a:extLst>
              </a:tr>
              <a:tr h="260348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Sesiones de odontología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3.282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3.267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8941681"/>
                  </a:ext>
                </a:extLst>
              </a:tr>
              <a:tr h="260348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Tratamientos terminados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734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836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815800"/>
                  </a:ext>
                </a:extLst>
              </a:tr>
              <a:tr h="260348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Sellantes aplicados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357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421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997266"/>
                  </a:ext>
                </a:extLst>
              </a:tr>
              <a:tr h="260348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Superficies obturadas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6.537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5.951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3731057"/>
                  </a:ext>
                </a:extLst>
              </a:tr>
              <a:tr h="260348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Exodoncias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474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494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3844780"/>
                  </a:ext>
                </a:extLst>
              </a:tr>
              <a:tr h="260348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Partos vaginales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17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10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-70%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1933881"/>
                  </a:ext>
                </a:extLst>
              </a:tr>
              <a:tr h="260348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Egresos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108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165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0554110"/>
                  </a:ext>
                </a:extLst>
              </a:tr>
              <a:tr h="260348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Imágenes diagnósticas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798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861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7497996"/>
                  </a:ext>
                </a:extLst>
              </a:tr>
              <a:tr h="260348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Exámenes de laboratorio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24.667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31.856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1389555"/>
                  </a:ext>
                </a:extLst>
              </a:tr>
              <a:tr h="436713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Número de visitas domiciliarias e institucionales - PIC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1.288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132   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-876%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0177108"/>
                  </a:ext>
                </a:extLst>
              </a:tr>
              <a:tr h="260348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Número de talleres colectivos -PIC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290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379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7252" marR="7252" marT="7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6937975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6096138-375A-5F38-6EF5-5732226257BD}"/>
              </a:ext>
            </a:extLst>
          </p:cNvPr>
          <p:cNvSpPr txBox="1"/>
          <p:nvPr/>
        </p:nvSpPr>
        <p:spPr>
          <a:xfrm>
            <a:off x="2081463" y="6171943"/>
            <a:ext cx="4186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Fuente: </a:t>
            </a:r>
            <a:r>
              <a:rPr lang="es-ES" sz="1200"/>
              <a:t>producción SIHO 2022-2023</a:t>
            </a:r>
            <a:endParaRPr lang="es-CO" sz="1200" dirty="0"/>
          </a:p>
        </p:txBody>
      </p:sp>
    </p:spTree>
    <p:extLst>
      <p:ext uri="{BB962C8B-B14F-4D97-AF65-F5344CB8AC3E}">
        <p14:creationId xmlns:p14="http://schemas.microsoft.com/office/powerpoint/2010/main" val="1634690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INDICADORES DE CALIDAD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0A0055A-2940-57FC-71EF-8C092E0145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483705"/>
              </p:ext>
            </p:extLst>
          </p:nvPr>
        </p:nvGraphicFramePr>
        <p:xfrm>
          <a:off x="2156261" y="1132949"/>
          <a:ext cx="7388791" cy="5155558"/>
        </p:xfrm>
        <a:graphic>
          <a:graphicData uri="http://schemas.openxmlformats.org/drawingml/2006/table">
            <a:tbl>
              <a:tblPr/>
              <a:tblGrid>
                <a:gridCol w="3850214">
                  <a:extLst>
                    <a:ext uri="{9D8B030D-6E8A-4147-A177-3AD203B41FA5}">
                      <a16:colId xmlns:a16="http://schemas.microsoft.com/office/drawing/2014/main" val="3975257149"/>
                    </a:ext>
                  </a:extLst>
                </a:gridCol>
                <a:gridCol w="1796096">
                  <a:extLst>
                    <a:ext uri="{9D8B030D-6E8A-4147-A177-3AD203B41FA5}">
                      <a16:colId xmlns:a16="http://schemas.microsoft.com/office/drawing/2014/main" val="1283248876"/>
                    </a:ext>
                  </a:extLst>
                </a:gridCol>
                <a:gridCol w="1742481">
                  <a:extLst>
                    <a:ext uri="{9D8B030D-6E8A-4147-A177-3AD203B41FA5}">
                      <a16:colId xmlns:a16="http://schemas.microsoft.com/office/drawing/2014/main" val="1964733045"/>
                    </a:ext>
                  </a:extLst>
                </a:gridCol>
              </a:tblGrid>
              <a:tr h="555917"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EVENTOS ADVERSOS REPORTADOS</a:t>
                      </a:r>
                    </a:p>
                  </a:txBody>
                  <a:tcPr marL="6427" marR="6427" marT="64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18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CANTIDAD</a:t>
                      </a:r>
                      <a:b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</a:t>
                      </a:r>
                      <a:b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7" marR="6427" marT="64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18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CANTIDAD</a:t>
                      </a:r>
                      <a:b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2023</a:t>
                      </a:r>
                      <a:b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7" marR="6427" marT="64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1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31318"/>
                  </a:ext>
                </a:extLst>
              </a:tr>
              <a:tr h="3807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Número total de caídas en el servicio de hospitalización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0075575"/>
                  </a:ext>
                </a:extLst>
              </a:tr>
              <a:tr h="3807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Número total de caídas en el servicio de urgencias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021156"/>
                  </a:ext>
                </a:extLst>
              </a:tr>
              <a:tr h="3807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Número total de caídas en el servicio de consulta externa 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1634819"/>
                  </a:ext>
                </a:extLst>
              </a:tr>
              <a:tr h="3807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Número total de caídas en los servicios de apoyo diagnóstico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86157"/>
                  </a:ext>
                </a:extLst>
              </a:tr>
              <a:tr h="3807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Número total de caídas que se clasificaron como evento adverso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3076277"/>
                  </a:ext>
                </a:extLst>
              </a:tr>
              <a:tr h="3807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Número total de caídas que se clasificaron como incidente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0163154"/>
                  </a:ext>
                </a:extLst>
              </a:tr>
              <a:tr h="76153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Número total de eventos adversos relacionados con la administración de medicamentos en el servicio de hospitalización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7529103"/>
                  </a:ext>
                </a:extLst>
              </a:tr>
              <a:tr h="79199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Número total de eventos adversos relacionados con la administración de medicamentos en el servicio de urgencias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123752"/>
                  </a:ext>
                </a:extLst>
              </a:tr>
              <a:tr h="76153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Número total de pacientes que desarrollan ulceras por presión durante el periodo de hospitalización que se clasificaron como evento adverso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427" marR="6427" marT="6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7220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3852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INDICADORES DE CALIDAD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ACED53F-1429-458D-8A92-04ECCB8A60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920500"/>
              </p:ext>
            </p:extLst>
          </p:nvPr>
        </p:nvGraphicFramePr>
        <p:xfrm>
          <a:off x="2173357" y="5502965"/>
          <a:ext cx="8083825" cy="1036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31589">
                  <a:extLst>
                    <a:ext uri="{9D8B030D-6E8A-4147-A177-3AD203B41FA5}">
                      <a16:colId xmlns:a16="http://schemas.microsoft.com/office/drawing/2014/main" val="1833768890"/>
                    </a:ext>
                  </a:extLst>
                </a:gridCol>
                <a:gridCol w="1283147">
                  <a:extLst>
                    <a:ext uri="{9D8B030D-6E8A-4147-A177-3AD203B41FA5}">
                      <a16:colId xmlns:a16="http://schemas.microsoft.com/office/drawing/2014/main" val="47506633"/>
                    </a:ext>
                  </a:extLst>
                </a:gridCol>
                <a:gridCol w="1169089">
                  <a:extLst>
                    <a:ext uri="{9D8B030D-6E8A-4147-A177-3AD203B41FA5}">
                      <a16:colId xmlns:a16="http://schemas.microsoft.com/office/drawing/2014/main" val="1889791959"/>
                    </a:ext>
                  </a:extLst>
                </a:gridCol>
              </a:tblGrid>
              <a:tr h="26920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b="1" u="none" strike="noStrike" dirty="0">
                          <a:effectLst/>
                        </a:rPr>
                        <a:t>PORCENTAJE DE REINGRESOS A HOSPITALIZACIÓN ANTES DE 15 DÍAS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b="1" u="none" strike="noStrike" dirty="0">
                          <a:effectLst/>
                        </a:rPr>
                        <a:t>AÑO 2022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b="1" u="none" strike="noStrike" dirty="0">
                          <a:effectLst/>
                        </a:rPr>
                        <a:t>AÑO 2023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382358"/>
                  </a:ext>
                </a:extLst>
              </a:tr>
              <a:tr h="25574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u="none" strike="noStrike" dirty="0">
                          <a:effectLst/>
                        </a:rPr>
                        <a:t>Número de reingresos a hospitalización antes de 15 días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u="none" strike="noStrike" dirty="0">
                          <a:effectLst/>
                        </a:rPr>
                        <a:t>0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2941864"/>
                  </a:ext>
                </a:extLst>
              </a:tr>
              <a:tr h="25574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u="none" strike="noStrike" dirty="0">
                          <a:effectLst/>
                        </a:rPr>
                        <a:t>Número de egresos en hospitalización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u="none" strike="noStrike" dirty="0">
                          <a:effectLst/>
                        </a:rPr>
                        <a:t>108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u="none" strike="noStrike" dirty="0">
                          <a:effectLst/>
                        </a:rPr>
                        <a:t>165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5970948"/>
                  </a:ext>
                </a:extLst>
              </a:tr>
              <a:tr h="25574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500" b="1" u="none" strike="noStrike" dirty="0">
                          <a:effectLst/>
                        </a:rPr>
                        <a:t>Meta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500" b="1" u="none" strike="noStrike" dirty="0">
                          <a:effectLst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s-CO" sz="1500" b="1" u="none" strike="noStrike" dirty="0">
                          <a:effectLst/>
                        </a:rPr>
                        <a:t>3%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2494033"/>
                  </a:ext>
                </a:extLst>
              </a:tr>
            </a:tbl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2780E2F-B918-0B26-49ED-F260EA0634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069997"/>
              </p:ext>
            </p:extLst>
          </p:nvPr>
        </p:nvGraphicFramePr>
        <p:xfrm>
          <a:off x="2098900" y="1348468"/>
          <a:ext cx="7994199" cy="4161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28882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INDICADORES DE CALIDAD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91F7847-078B-449C-B480-5F87B9B4A7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987738"/>
              </p:ext>
            </p:extLst>
          </p:nvPr>
        </p:nvGraphicFramePr>
        <p:xfrm>
          <a:off x="1815548" y="5398395"/>
          <a:ext cx="9462052" cy="12907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91728">
                  <a:extLst>
                    <a:ext uri="{9D8B030D-6E8A-4147-A177-3AD203B41FA5}">
                      <a16:colId xmlns:a16="http://schemas.microsoft.com/office/drawing/2014/main" val="3924392911"/>
                    </a:ext>
                  </a:extLst>
                </a:gridCol>
                <a:gridCol w="1501913">
                  <a:extLst>
                    <a:ext uri="{9D8B030D-6E8A-4147-A177-3AD203B41FA5}">
                      <a16:colId xmlns:a16="http://schemas.microsoft.com/office/drawing/2014/main" val="3380964778"/>
                    </a:ext>
                  </a:extLst>
                </a:gridCol>
                <a:gridCol w="1368411">
                  <a:extLst>
                    <a:ext uri="{9D8B030D-6E8A-4147-A177-3AD203B41FA5}">
                      <a16:colId xmlns:a16="http://schemas.microsoft.com/office/drawing/2014/main" val="2044794174"/>
                    </a:ext>
                  </a:extLst>
                </a:gridCol>
              </a:tblGrid>
              <a:tr h="32267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DE REINGRESO A URGENCIAS ANTES DE 72 HORAS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 2022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 2023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571680"/>
                  </a:ext>
                </a:extLst>
              </a:tr>
              <a:tr h="32267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reingresos a urgencias antes de 72 horas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9350776"/>
                  </a:ext>
                </a:extLst>
              </a:tr>
              <a:tr h="32267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egresos en urgencias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1.885   </a:t>
                      </a:r>
                    </a:p>
                  </a:txBody>
                  <a:tcPr marL="7252" marR="7252" marT="72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2.494   </a:t>
                      </a:r>
                    </a:p>
                  </a:txBody>
                  <a:tcPr marL="7252" marR="7252" marT="725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6391647"/>
                  </a:ext>
                </a:extLst>
              </a:tr>
              <a:tr h="32267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3%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42459"/>
                  </a:ext>
                </a:extLst>
              </a:tr>
            </a:tbl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D23027BE-4A4D-88A2-E861-5C01DFAD51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1030247"/>
              </p:ext>
            </p:extLst>
          </p:nvPr>
        </p:nvGraphicFramePr>
        <p:xfrm>
          <a:off x="2559844" y="1041275"/>
          <a:ext cx="6608220" cy="3963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52080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D7DF17D3-EEBC-4FDA-93CA-8F3C1B07ED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701365"/>
              </p:ext>
            </p:extLst>
          </p:nvPr>
        </p:nvGraphicFramePr>
        <p:xfrm>
          <a:off x="1278833" y="4981787"/>
          <a:ext cx="9872871" cy="1486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72396">
                  <a:extLst>
                    <a:ext uri="{9D8B030D-6E8A-4147-A177-3AD203B41FA5}">
                      <a16:colId xmlns:a16="http://schemas.microsoft.com/office/drawing/2014/main" val="155798539"/>
                    </a:ext>
                  </a:extLst>
                </a:gridCol>
                <a:gridCol w="1259784">
                  <a:extLst>
                    <a:ext uri="{9D8B030D-6E8A-4147-A177-3AD203B41FA5}">
                      <a16:colId xmlns:a16="http://schemas.microsoft.com/office/drawing/2014/main" val="836226339"/>
                    </a:ext>
                  </a:extLst>
                </a:gridCol>
                <a:gridCol w="1040691">
                  <a:extLst>
                    <a:ext uri="{9D8B030D-6E8A-4147-A177-3AD203B41FA5}">
                      <a16:colId xmlns:a16="http://schemas.microsoft.com/office/drawing/2014/main" val="1745590707"/>
                    </a:ext>
                  </a:extLst>
                </a:gridCol>
              </a:tblGrid>
              <a:tr h="50821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OPORTUNIDAD EN MINUTOS DE LA ATENCIÓN DE URGENCIAS EN TRIAGE 2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 2022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 2023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01494"/>
                  </a:ext>
                </a:extLst>
              </a:tr>
              <a:tr h="48280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Sumatoria de minutos entre la clasificación en triage 2 y la atención en consulta de urgencias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11.366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4.701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5849644"/>
                  </a:ext>
                </a:extLst>
              </a:tr>
              <a:tr h="241402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usuarios clasificados en triage 2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1.744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2.399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4426522"/>
                  </a:ext>
                </a:extLst>
              </a:tr>
              <a:tr h="25410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minutos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7701582"/>
                  </a:ext>
                </a:extLst>
              </a:tr>
            </a:tbl>
          </a:graphicData>
        </a:graphic>
      </p:graphicFrame>
      <p:sp>
        <p:nvSpPr>
          <p:cNvPr id="9" name="Título 10">
            <a:extLst>
              <a:ext uri="{FF2B5EF4-FFF2-40B4-BE49-F238E27FC236}">
                <a16:creationId xmlns:a16="http://schemas.microsoft.com/office/drawing/2014/main" id="{1D0CFAB7-C395-4C18-BC7A-6E49455F1A5D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000" dirty="0">
                <a:solidFill>
                  <a:srgbClr val="002060"/>
                </a:solidFill>
              </a:rPr>
              <a:t>INDICADORES DE CALIDAD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E4BF71E5-799A-AC9A-8093-9F1B8D316B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3267736"/>
              </p:ext>
            </p:extLst>
          </p:nvPr>
        </p:nvGraphicFramePr>
        <p:xfrm>
          <a:off x="2268425" y="982311"/>
          <a:ext cx="6803386" cy="3999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91272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99A529A-2BAE-49E2-AE72-3BB9CE3344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170634"/>
              </p:ext>
            </p:extLst>
          </p:nvPr>
        </p:nvGraphicFramePr>
        <p:xfrm>
          <a:off x="1616765" y="5130256"/>
          <a:ext cx="9594574" cy="14116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93647">
                  <a:extLst>
                    <a:ext uri="{9D8B030D-6E8A-4147-A177-3AD203B41FA5}">
                      <a16:colId xmlns:a16="http://schemas.microsoft.com/office/drawing/2014/main" val="2773876949"/>
                    </a:ext>
                  </a:extLst>
                </a:gridCol>
                <a:gridCol w="1413275">
                  <a:extLst>
                    <a:ext uri="{9D8B030D-6E8A-4147-A177-3AD203B41FA5}">
                      <a16:colId xmlns:a16="http://schemas.microsoft.com/office/drawing/2014/main" val="1730437330"/>
                    </a:ext>
                  </a:extLst>
                </a:gridCol>
                <a:gridCol w="1287652">
                  <a:extLst>
                    <a:ext uri="{9D8B030D-6E8A-4147-A177-3AD203B41FA5}">
                      <a16:colId xmlns:a16="http://schemas.microsoft.com/office/drawing/2014/main" val="2505152005"/>
                    </a:ext>
                  </a:extLst>
                </a:gridCol>
              </a:tblGrid>
              <a:tr h="46872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OPORTUNIDAD EN LA ASIGNACIÓN DE CITAS DE MEDICINA GENERAL DE PRIMERA VEZ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 2022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 2023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941889"/>
                  </a:ext>
                </a:extLst>
              </a:tr>
              <a:tr h="41048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Sumatoria de días desde la solicitud de la cita de primera vez hasta la asignación de ésta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738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8342559"/>
                  </a:ext>
                </a:extLst>
              </a:tr>
              <a:tr h="22264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citas de medicina general de primera vez asignadas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3.843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3.729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9918421"/>
                  </a:ext>
                </a:extLst>
              </a:tr>
              <a:tr h="23436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días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465452"/>
                  </a:ext>
                </a:extLst>
              </a:tr>
            </a:tbl>
          </a:graphicData>
        </a:graphic>
      </p:graphicFrame>
      <p:sp>
        <p:nvSpPr>
          <p:cNvPr id="9" name="Título 10">
            <a:extLst>
              <a:ext uri="{FF2B5EF4-FFF2-40B4-BE49-F238E27FC236}">
                <a16:creationId xmlns:a16="http://schemas.microsoft.com/office/drawing/2014/main" id="{43577A82-98A8-4318-AD77-B988A55E0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INDICADORES DE CALIDAD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819C2773-3193-EF82-6C0C-CC6B15B0DD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8721627"/>
              </p:ext>
            </p:extLst>
          </p:nvPr>
        </p:nvGraphicFramePr>
        <p:xfrm>
          <a:off x="2706603" y="1341687"/>
          <a:ext cx="6153150" cy="3788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6909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0">
            <a:extLst>
              <a:ext uri="{FF2B5EF4-FFF2-40B4-BE49-F238E27FC236}">
                <a16:creationId xmlns:a16="http://schemas.microsoft.com/office/drawing/2014/main" id="{CA39155C-9501-4B3D-B949-4ABA478B0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INDICADORES DE CALIDAD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8663B439-C7DD-4F17-B476-DEC69D3D93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711160"/>
              </p:ext>
            </p:extLst>
          </p:nvPr>
        </p:nvGraphicFramePr>
        <p:xfrm>
          <a:off x="1921565" y="4910693"/>
          <a:ext cx="8852451" cy="16310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48712">
                  <a:extLst>
                    <a:ext uri="{9D8B030D-6E8A-4147-A177-3AD203B41FA5}">
                      <a16:colId xmlns:a16="http://schemas.microsoft.com/office/drawing/2014/main" val="930993434"/>
                    </a:ext>
                  </a:extLst>
                </a:gridCol>
                <a:gridCol w="1215685">
                  <a:extLst>
                    <a:ext uri="{9D8B030D-6E8A-4147-A177-3AD203B41FA5}">
                      <a16:colId xmlns:a16="http://schemas.microsoft.com/office/drawing/2014/main" val="2875534305"/>
                    </a:ext>
                  </a:extLst>
                </a:gridCol>
                <a:gridCol w="1188054">
                  <a:extLst>
                    <a:ext uri="{9D8B030D-6E8A-4147-A177-3AD203B41FA5}">
                      <a16:colId xmlns:a16="http://schemas.microsoft.com/office/drawing/2014/main" val="1434133120"/>
                    </a:ext>
                  </a:extLst>
                </a:gridCol>
              </a:tblGrid>
              <a:tr h="589549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OPORTUNIDAD EN LA ASIGNACIÓN DE CITAS DE ODONTOLOGÍA DE PRIMERA VEZ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 2022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 2023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6220"/>
                  </a:ext>
                </a:extLst>
              </a:tr>
              <a:tr h="28003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Sumatoria de días desde la solicitud de la cita de primera vez hasta la asignación de ésta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3258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2686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0729856"/>
                  </a:ext>
                </a:extLst>
              </a:tr>
              <a:tr h="28003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citas de odontología de primera vez asignadas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1036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1372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9855707"/>
                  </a:ext>
                </a:extLst>
              </a:tr>
              <a:tr h="29477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días</a:t>
                      </a:r>
                      <a:endParaRPr lang="es-CO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924010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5852CECD-701F-5AA0-9E4D-C4FB1A1627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5918701"/>
              </p:ext>
            </p:extLst>
          </p:nvPr>
        </p:nvGraphicFramePr>
        <p:xfrm>
          <a:off x="2456322" y="1210230"/>
          <a:ext cx="6605588" cy="3700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85976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0">
            <a:extLst>
              <a:ext uri="{FF2B5EF4-FFF2-40B4-BE49-F238E27FC236}">
                <a16:creationId xmlns:a16="http://schemas.microsoft.com/office/drawing/2014/main" id="{F47BFB35-C0A8-45A9-9B8C-E575451D354C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000" dirty="0">
                <a:solidFill>
                  <a:srgbClr val="002060"/>
                </a:solidFill>
              </a:rPr>
              <a:t>MORBILIDAD VIGENCIA 2023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8ABA54D8-3F51-4C79-9BF2-721615801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854936"/>
              </p:ext>
            </p:extLst>
          </p:nvPr>
        </p:nvGraphicFramePr>
        <p:xfrm>
          <a:off x="2468217" y="2266123"/>
          <a:ext cx="8203096" cy="39358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68150">
                  <a:extLst>
                    <a:ext uri="{9D8B030D-6E8A-4147-A177-3AD203B41FA5}">
                      <a16:colId xmlns:a16="http://schemas.microsoft.com/office/drawing/2014/main" val="3716384246"/>
                    </a:ext>
                  </a:extLst>
                </a:gridCol>
                <a:gridCol w="1434946">
                  <a:extLst>
                    <a:ext uri="{9D8B030D-6E8A-4147-A177-3AD203B41FA5}">
                      <a16:colId xmlns:a16="http://schemas.microsoft.com/office/drawing/2014/main" val="2916988155"/>
                    </a:ext>
                  </a:extLst>
                </a:gridCol>
              </a:tblGrid>
              <a:tr h="37064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 DEL DIAGNÓSTICO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3101622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Hipertensión esencial primaria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.685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3944500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Dolor abdominal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8963518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Lumbago no especificado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5783291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Infección vías urinarias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010471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Cefalea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109397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Rinofaringitis aguda (Resfriado común)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373029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Dolor en articulación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396709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Diarrea y gastroenteritis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843838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 (Virus no identificado)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148393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Mareo y desvanecimiento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5529285"/>
                  </a:ext>
                </a:extLst>
              </a:tr>
            </a:tbl>
          </a:graphicData>
        </a:graphic>
      </p:graphicFrame>
      <p:sp>
        <p:nvSpPr>
          <p:cNvPr id="12" name="Título 10">
            <a:extLst>
              <a:ext uri="{FF2B5EF4-FFF2-40B4-BE49-F238E27FC236}">
                <a16:creationId xmlns:a16="http://schemas.microsoft.com/office/drawing/2014/main" id="{56BF5654-7ED5-4A07-A762-12DE8339C4F3}"/>
              </a:ext>
            </a:extLst>
          </p:cNvPr>
          <p:cNvSpPr txBox="1">
            <a:spLocks/>
          </p:cNvSpPr>
          <p:nvPr/>
        </p:nvSpPr>
        <p:spPr>
          <a:xfrm>
            <a:off x="2757420" y="1340972"/>
            <a:ext cx="7624689" cy="56649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PRINCIPALES CAUSAS DE CONSULTA</a:t>
            </a:r>
          </a:p>
        </p:txBody>
      </p:sp>
    </p:spTree>
    <p:extLst>
      <p:ext uri="{BB962C8B-B14F-4D97-AF65-F5344CB8AC3E}">
        <p14:creationId xmlns:p14="http://schemas.microsoft.com/office/powerpoint/2010/main" val="2757011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0">
            <a:extLst>
              <a:ext uri="{FF2B5EF4-FFF2-40B4-BE49-F238E27FC236}">
                <a16:creationId xmlns:a16="http://schemas.microsoft.com/office/drawing/2014/main" id="{F47BFB35-C0A8-45A9-9B8C-E575451D354C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000" dirty="0">
                <a:solidFill>
                  <a:srgbClr val="002060"/>
                </a:solidFill>
              </a:rPr>
              <a:t>MORBILIDAD VIGENCIA 2023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B057A601-3065-4D48-8042-25F575058B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4139"/>
              </p:ext>
            </p:extLst>
          </p:nvPr>
        </p:nvGraphicFramePr>
        <p:xfrm>
          <a:off x="1973758" y="2305049"/>
          <a:ext cx="8666921" cy="36595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50841">
                  <a:extLst>
                    <a:ext uri="{9D8B030D-6E8A-4147-A177-3AD203B41FA5}">
                      <a16:colId xmlns:a16="http://schemas.microsoft.com/office/drawing/2014/main" val="1937126800"/>
                    </a:ext>
                  </a:extLst>
                </a:gridCol>
                <a:gridCol w="1516080">
                  <a:extLst>
                    <a:ext uri="{9D8B030D-6E8A-4147-A177-3AD203B41FA5}">
                      <a16:colId xmlns:a16="http://schemas.microsoft.com/office/drawing/2014/main" val="2898992020"/>
                    </a:ext>
                  </a:extLst>
                </a:gridCol>
              </a:tblGrid>
              <a:tr h="33782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 DIAGNÓSTICO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3063210"/>
                  </a:ext>
                </a:extLst>
              </a:tr>
              <a:tr h="337827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Examen del estado de desarrollo del adolescente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8034306"/>
                  </a:ext>
                </a:extLst>
              </a:tr>
              <a:tr h="337827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controles generales de salud de rutina 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465974"/>
                  </a:ext>
                </a:extLst>
              </a:tr>
              <a:tr h="337827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Supervisión del uso de drogas anticonceptivas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0704547"/>
                  </a:ext>
                </a:extLst>
              </a:tr>
              <a:tr h="337827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 postparto, de rutina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95248"/>
                  </a:ext>
                </a:extLst>
              </a:tr>
              <a:tr h="337827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Supervisión de  primer y otros embarazos normales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900274"/>
                  </a:ext>
                </a:extLst>
              </a:tr>
              <a:tr h="611467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Supervisión de embarazo de alto riesgo y otros embarazos de alto riesgo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8026884"/>
                  </a:ext>
                </a:extLst>
              </a:tr>
              <a:tr h="337827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Nacido vivo único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13030"/>
                  </a:ext>
                </a:extLst>
              </a:tr>
              <a:tr h="337827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Embarazo confirmado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3974778"/>
                  </a:ext>
                </a:extLst>
              </a:tr>
              <a:tr h="337827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Supervisión de embarazo con historia de esterilidad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4801064"/>
                  </a:ext>
                </a:extLst>
              </a:tr>
            </a:tbl>
          </a:graphicData>
        </a:graphic>
      </p:graphicFrame>
      <p:sp>
        <p:nvSpPr>
          <p:cNvPr id="10" name="Título 10">
            <a:extLst>
              <a:ext uri="{FF2B5EF4-FFF2-40B4-BE49-F238E27FC236}">
                <a16:creationId xmlns:a16="http://schemas.microsoft.com/office/drawing/2014/main" id="{C67B5825-5782-48DC-A3DD-03BBF7316E74}"/>
              </a:ext>
            </a:extLst>
          </p:cNvPr>
          <p:cNvSpPr txBox="1">
            <a:spLocks/>
          </p:cNvSpPr>
          <p:nvPr/>
        </p:nvSpPr>
        <p:spPr>
          <a:xfrm>
            <a:off x="2240584" y="1360435"/>
            <a:ext cx="8133268" cy="56649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PRINCIPALES CAUSAS DE PROMOCIÓN Y PREVENCIÓN</a:t>
            </a:r>
          </a:p>
        </p:txBody>
      </p:sp>
    </p:spTree>
    <p:extLst>
      <p:ext uri="{BB962C8B-B14F-4D97-AF65-F5344CB8AC3E}">
        <p14:creationId xmlns:p14="http://schemas.microsoft.com/office/powerpoint/2010/main" val="2955511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0">
            <a:extLst>
              <a:ext uri="{FF2B5EF4-FFF2-40B4-BE49-F238E27FC236}">
                <a16:creationId xmlns:a16="http://schemas.microsoft.com/office/drawing/2014/main" id="{F47BFB35-C0A8-45A9-9B8C-E575451D354C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000" dirty="0">
                <a:solidFill>
                  <a:srgbClr val="002060"/>
                </a:solidFill>
              </a:rPr>
              <a:t>MORBILIDAD VIGENCIA 2023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D29CD6E-D9B0-423F-88D7-75011B2E72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912085"/>
              </p:ext>
            </p:extLst>
          </p:nvPr>
        </p:nvGraphicFramePr>
        <p:xfrm>
          <a:off x="2152358" y="2349305"/>
          <a:ext cx="8567224" cy="39248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68585">
                  <a:extLst>
                    <a:ext uri="{9D8B030D-6E8A-4147-A177-3AD203B41FA5}">
                      <a16:colId xmlns:a16="http://schemas.microsoft.com/office/drawing/2014/main" val="3418640796"/>
                    </a:ext>
                  </a:extLst>
                </a:gridCol>
                <a:gridCol w="1498639">
                  <a:extLst>
                    <a:ext uri="{9D8B030D-6E8A-4147-A177-3AD203B41FA5}">
                      <a16:colId xmlns:a16="http://schemas.microsoft.com/office/drawing/2014/main" val="1676905665"/>
                    </a:ext>
                  </a:extLst>
                </a:gridCol>
              </a:tblGrid>
              <a:tr h="3568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 DIAGNÓSTICO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2837359"/>
                  </a:ext>
                </a:extLst>
              </a:tr>
              <a:tr h="3568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Parto único espontáneo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161875"/>
                  </a:ext>
                </a:extLst>
              </a:tr>
              <a:tr h="3568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 (Virus no especificado)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797673"/>
                  </a:ext>
                </a:extLst>
              </a:tr>
              <a:tr h="3568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Infección de vías urinarias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12545"/>
                  </a:ext>
                </a:extLst>
              </a:tr>
              <a:tr h="3568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Celulitis de dedos y otras partes del cuerpo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0273789"/>
                  </a:ext>
                </a:extLst>
              </a:tr>
              <a:tr h="3568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Neumonía no especificada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766779"/>
                  </a:ext>
                </a:extLst>
              </a:tr>
              <a:tr h="3568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Insuficiencia cardíaca congestiva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684778"/>
                  </a:ext>
                </a:extLst>
              </a:tr>
              <a:tr h="3568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Esquizofrenia no especificada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513660"/>
                  </a:ext>
                </a:extLst>
              </a:tr>
              <a:tr h="3568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Epilepsia tipo no especificado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963605"/>
                  </a:ext>
                </a:extLst>
              </a:tr>
              <a:tr h="3568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Trastorno afectivo bipolar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3401967"/>
                  </a:ext>
                </a:extLst>
              </a:tr>
              <a:tr h="356808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Migraña sin aura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188793"/>
                  </a:ext>
                </a:extLst>
              </a:tr>
            </a:tbl>
          </a:graphicData>
        </a:graphic>
      </p:graphicFrame>
      <p:sp>
        <p:nvSpPr>
          <p:cNvPr id="8" name="Título 10">
            <a:extLst>
              <a:ext uri="{FF2B5EF4-FFF2-40B4-BE49-F238E27FC236}">
                <a16:creationId xmlns:a16="http://schemas.microsoft.com/office/drawing/2014/main" id="{9A44F4C9-7CEE-43F6-AC74-D4C4ADE3EC62}"/>
              </a:ext>
            </a:extLst>
          </p:cNvPr>
          <p:cNvSpPr txBox="1">
            <a:spLocks/>
          </p:cNvSpPr>
          <p:nvPr/>
        </p:nvSpPr>
        <p:spPr>
          <a:xfrm>
            <a:off x="3061251" y="1360435"/>
            <a:ext cx="6520070" cy="566491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500" b="1" dirty="0">
                <a:solidFill>
                  <a:srgbClr val="002060"/>
                </a:solidFill>
              </a:rPr>
              <a:t>PRINCIPALES CAUSAS DE HOSPITALIZACIÓN</a:t>
            </a:r>
          </a:p>
        </p:txBody>
      </p:sp>
    </p:spTree>
    <p:extLst>
      <p:ext uri="{BB962C8B-B14F-4D97-AF65-F5344CB8AC3E}">
        <p14:creationId xmlns:p14="http://schemas.microsoft.com/office/powerpoint/2010/main" val="2556569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0">
            <a:extLst>
              <a:ext uri="{FF2B5EF4-FFF2-40B4-BE49-F238E27FC236}">
                <a16:creationId xmlns:a16="http://schemas.microsoft.com/office/drawing/2014/main" id="{F47BFB35-C0A8-45A9-9B8C-E575451D354C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000" dirty="0">
                <a:solidFill>
                  <a:srgbClr val="002060"/>
                </a:solidFill>
              </a:rPr>
              <a:t>MORBILIDAD VIGENCIA 2023</a:t>
            </a:r>
          </a:p>
        </p:txBody>
      </p:sp>
      <p:sp>
        <p:nvSpPr>
          <p:cNvPr id="8" name="Título 10">
            <a:extLst>
              <a:ext uri="{FF2B5EF4-FFF2-40B4-BE49-F238E27FC236}">
                <a16:creationId xmlns:a16="http://schemas.microsoft.com/office/drawing/2014/main" id="{9A44F4C9-7CEE-43F6-AC74-D4C4ADE3EC62}"/>
              </a:ext>
            </a:extLst>
          </p:cNvPr>
          <p:cNvSpPr txBox="1">
            <a:spLocks/>
          </p:cNvSpPr>
          <p:nvPr/>
        </p:nvSpPr>
        <p:spPr>
          <a:xfrm>
            <a:off x="3446585" y="1360435"/>
            <a:ext cx="5824024" cy="56649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500" b="1" dirty="0">
                <a:solidFill>
                  <a:srgbClr val="002060"/>
                </a:solidFill>
              </a:rPr>
              <a:t>PRINCIPALES CAUSAS DE URGENCIAS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8ACCF6E-D85F-4561-AC19-EE3464EF2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460848"/>
              </p:ext>
            </p:extLst>
          </p:nvPr>
        </p:nvGraphicFramePr>
        <p:xfrm>
          <a:off x="2419643" y="2419644"/>
          <a:ext cx="7863840" cy="402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88241">
                  <a:extLst>
                    <a:ext uri="{9D8B030D-6E8A-4147-A177-3AD203B41FA5}">
                      <a16:colId xmlns:a16="http://schemas.microsoft.com/office/drawing/2014/main" val="2098162026"/>
                    </a:ext>
                  </a:extLst>
                </a:gridCol>
                <a:gridCol w="1375599">
                  <a:extLst>
                    <a:ext uri="{9D8B030D-6E8A-4147-A177-3AD203B41FA5}">
                      <a16:colId xmlns:a16="http://schemas.microsoft.com/office/drawing/2014/main" val="1365152379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 DIAGNÓSTICO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904364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Dolor abdominal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31029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089564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Herida de la cabeza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1754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Herida de dedos de la mano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57054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Hipertensión esencial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41475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Cefalea 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07843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Contusión de la rodilla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800966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Dolor en el pecho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081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Fiebre no especificada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275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19495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Amenaza de Aborto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9736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4115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MORTALIDAD VIGENCIA 2023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1EA444A4-C610-4D7B-BB03-F4850991A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048007"/>
              </p:ext>
            </p:extLst>
          </p:nvPr>
        </p:nvGraphicFramePr>
        <p:xfrm>
          <a:off x="2518115" y="1132949"/>
          <a:ext cx="7695027" cy="354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EC96750-F827-4124-A7C0-5125528800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436696"/>
              </p:ext>
            </p:extLst>
          </p:nvPr>
        </p:nvGraphicFramePr>
        <p:xfrm>
          <a:off x="3425482" y="5055079"/>
          <a:ext cx="5865168" cy="16268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22184">
                  <a:extLst>
                    <a:ext uri="{9D8B030D-6E8A-4147-A177-3AD203B41FA5}">
                      <a16:colId xmlns:a16="http://schemas.microsoft.com/office/drawing/2014/main" val="1436671565"/>
                    </a:ext>
                  </a:extLst>
                </a:gridCol>
                <a:gridCol w="1421492">
                  <a:extLst>
                    <a:ext uri="{9D8B030D-6E8A-4147-A177-3AD203B41FA5}">
                      <a16:colId xmlns:a16="http://schemas.microsoft.com/office/drawing/2014/main" val="3585254610"/>
                    </a:ext>
                  </a:extLst>
                </a:gridCol>
                <a:gridCol w="1421492">
                  <a:extLst>
                    <a:ext uri="{9D8B030D-6E8A-4147-A177-3AD203B41FA5}">
                      <a16:colId xmlns:a16="http://schemas.microsoft.com/office/drawing/2014/main" val="2116266278"/>
                    </a:ext>
                  </a:extLst>
                </a:gridCol>
              </a:tblGrid>
              <a:tr h="27114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CAUSA DE LA MUERTE</a:t>
                      </a:r>
                      <a:endParaRPr lang="es-CO" sz="1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s-CO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es-CO" sz="1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7354155"/>
                  </a:ext>
                </a:extLst>
              </a:tr>
              <a:tr h="2711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Natural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2796385"/>
                  </a:ext>
                </a:extLst>
              </a:tr>
              <a:tr h="2711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Homicidio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868"/>
                  </a:ext>
                </a:extLst>
              </a:tr>
              <a:tr h="2711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Accidentes de tránsito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0709791"/>
                  </a:ext>
                </a:extLst>
              </a:tr>
              <a:tr h="2711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accidentes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003323"/>
                  </a:ext>
                </a:extLst>
              </a:tr>
              <a:tr h="271144">
                <a:tc>
                  <a:txBody>
                    <a:bodyPr/>
                    <a:lstStyle/>
                    <a:p>
                      <a:pPr algn="l" fontAlgn="b"/>
                      <a:r>
                        <a:rPr lang="es-CO" sz="1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MUERTES</a:t>
                      </a:r>
                      <a:endParaRPr lang="es-CO" sz="1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es-CO" sz="1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es-CO" sz="1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0313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8026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Un periódico en la mano&#10;&#10;Descripción generada automáticamente con confianza media">
            <a:extLst>
              <a:ext uri="{FF2B5EF4-FFF2-40B4-BE49-F238E27FC236}">
                <a16:creationId xmlns:a16="http://schemas.microsoft.com/office/drawing/2014/main" id="{C64B6C60-FBB7-4381-AB3A-913744B34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7289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870" y="2916092"/>
            <a:ext cx="10515600" cy="1325563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6000" dirty="0">
                <a:solidFill>
                  <a:srgbClr val="002060"/>
                </a:solidFill>
              </a:rPr>
              <a:t>CONTRATACION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A59D2F-0D29-4C4A-B099-FC48434D2830}"/>
              </a:ext>
            </a:extLst>
          </p:cNvPr>
          <p:cNvSpPr txBox="1"/>
          <p:nvPr/>
        </p:nvSpPr>
        <p:spPr>
          <a:xfrm>
            <a:off x="1647678" y="9010650"/>
            <a:ext cx="6477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>
                <a:hlinkClick r:id="rId3" tooltip="https://buscarempleo.republica.com/contrato-7/"/>
              </a:rPr>
              <a:t>Esta foto</a:t>
            </a:r>
            <a:r>
              <a:rPr lang="es-CO" sz="900" dirty="0"/>
              <a:t> de Autor desconocido está bajo licencia </a:t>
            </a:r>
            <a:r>
              <a:rPr lang="es-CO" sz="900" dirty="0">
                <a:hlinkClick r:id="rId5" tooltip="https://creativecommons.org/licenses/by-nc-sa/3.0/"/>
              </a:rPr>
              <a:t>CC BY-SA-NC</a:t>
            </a:r>
            <a:endParaRPr lang="es-CO" sz="900" dirty="0"/>
          </a:p>
        </p:txBody>
      </p:sp>
    </p:spTree>
    <p:extLst>
      <p:ext uri="{BB962C8B-B14F-4D97-AF65-F5344CB8AC3E}">
        <p14:creationId xmlns:p14="http://schemas.microsoft.com/office/powerpoint/2010/main" val="1554529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CONTRATACIÓN VIGENCIA 2023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F0CEAFA8-A000-B0E1-1C20-8F32F63C30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390795"/>
              </p:ext>
            </p:extLst>
          </p:nvPr>
        </p:nvGraphicFramePr>
        <p:xfrm>
          <a:off x="2096219" y="1492370"/>
          <a:ext cx="8453887" cy="4546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79961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0267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CONTRATACIÓN VIGENCIA 2023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9AF5D9B-CFAB-4791-9879-08E2C4918C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053328"/>
              </p:ext>
            </p:extLst>
          </p:nvPr>
        </p:nvGraphicFramePr>
        <p:xfrm>
          <a:off x="2242868" y="1645922"/>
          <a:ext cx="8329080" cy="39399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5568">
                  <a:extLst>
                    <a:ext uri="{9D8B030D-6E8A-4147-A177-3AD203B41FA5}">
                      <a16:colId xmlns:a16="http://schemas.microsoft.com/office/drawing/2014/main" val="2380394917"/>
                    </a:ext>
                  </a:extLst>
                </a:gridCol>
                <a:gridCol w="2228138">
                  <a:extLst>
                    <a:ext uri="{9D8B030D-6E8A-4147-A177-3AD203B41FA5}">
                      <a16:colId xmlns:a16="http://schemas.microsoft.com/office/drawing/2014/main" val="3284122743"/>
                    </a:ext>
                  </a:extLst>
                </a:gridCol>
                <a:gridCol w="1966822">
                  <a:extLst>
                    <a:ext uri="{9D8B030D-6E8A-4147-A177-3AD203B41FA5}">
                      <a16:colId xmlns:a16="http://schemas.microsoft.com/office/drawing/2014/main" val="626033350"/>
                    </a:ext>
                  </a:extLst>
                </a:gridCol>
                <a:gridCol w="1298552">
                  <a:extLst>
                    <a:ext uri="{9D8B030D-6E8A-4147-A177-3AD203B41FA5}">
                      <a16:colId xmlns:a16="http://schemas.microsoft.com/office/drawing/2014/main" val="3285523913"/>
                    </a:ext>
                  </a:extLst>
                </a:gridCol>
              </a:tblGrid>
              <a:tr h="85732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TIPO DE CONTRATO</a:t>
                      </a:r>
                      <a:endParaRPr lang="es-CO" sz="2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2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</a:t>
                      </a:r>
                      <a:endParaRPr lang="es-CO" sz="2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</a:t>
                      </a:r>
                      <a:endParaRPr lang="es-CO" sz="2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CO" sz="2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565922"/>
                  </a:ext>
                </a:extLst>
              </a:tr>
              <a:tr h="444992">
                <a:tc>
                  <a:txBody>
                    <a:bodyPr/>
                    <a:lstStyle/>
                    <a:p>
                      <a:pPr algn="l" fontAlgn="ctr"/>
                      <a:r>
                        <a:rPr lang="es-ES" sz="22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Contrato por prestación de servicios</a:t>
                      </a:r>
                      <a:endParaRPr lang="es-CO" sz="2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$ 268.420.427</a:t>
                      </a:r>
                      <a:endParaRPr lang="es-CO" sz="2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s-CO" sz="2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s-CO" sz="2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2685811"/>
                  </a:ext>
                </a:extLst>
              </a:tr>
              <a:tr h="444992">
                <a:tc>
                  <a:txBody>
                    <a:bodyPr/>
                    <a:lstStyle/>
                    <a:p>
                      <a:pPr algn="l" fontAlgn="ctr"/>
                      <a:r>
                        <a:rPr lang="es-ES" sz="22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s-CO" sz="22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ontrato de suministro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$ 389.600.000</a:t>
                      </a:r>
                      <a:endParaRPr lang="es-CO" sz="2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s-CO" sz="2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  <a:endParaRPr lang="es-CO" sz="2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701109"/>
                  </a:ext>
                </a:extLst>
              </a:tr>
              <a:tr h="444992">
                <a:tc>
                  <a:txBody>
                    <a:bodyPr/>
                    <a:lstStyle/>
                    <a:p>
                      <a:pPr algn="l" fontAlgn="ctr"/>
                      <a:r>
                        <a:rPr lang="es-ES" sz="22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Orden de Prestación de Servicios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$13.100.000</a:t>
                      </a:r>
                      <a:endParaRPr lang="es-CO" sz="2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CO" sz="2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CO" sz="2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904269"/>
                  </a:ext>
                </a:extLst>
              </a:tr>
              <a:tr h="444992">
                <a:tc>
                  <a:txBody>
                    <a:bodyPr/>
                    <a:lstStyle/>
                    <a:p>
                      <a:pPr algn="l" fontAlgn="ctr"/>
                      <a:r>
                        <a:rPr lang="es-CO" sz="2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Orden de Suministro</a:t>
                      </a:r>
                      <a:endParaRPr lang="es-CO" sz="2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$ 1.856.670</a:t>
                      </a:r>
                      <a:endParaRPr lang="es-CO" sz="2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CO" sz="2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endParaRPr lang="es-CO" sz="2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737316"/>
                  </a:ext>
                </a:extLst>
              </a:tr>
              <a:tr h="44499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CONTRATACIÓN VIGENCIA 2023</a:t>
                      </a:r>
                      <a:endParaRPr lang="es-CO" sz="16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$672.977.097</a:t>
                      </a:r>
                      <a:endParaRPr lang="es-CO" sz="2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s-CO" sz="2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2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CO" sz="2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967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3374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8D45DC0-1334-453B-ABB6-1BC48D208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" y="-18254"/>
            <a:ext cx="12192000" cy="687625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8254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4220" y="237029"/>
            <a:ext cx="9486900" cy="1325563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6000" dirty="0">
                <a:solidFill>
                  <a:srgbClr val="002060"/>
                </a:solidFill>
              </a:rPr>
              <a:t>INFORMACIÓN FINANCIERA</a:t>
            </a:r>
          </a:p>
        </p:txBody>
      </p:sp>
    </p:spTree>
    <p:extLst>
      <p:ext uri="{BB962C8B-B14F-4D97-AF65-F5344CB8AC3E}">
        <p14:creationId xmlns:p14="http://schemas.microsoft.com/office/powerpoint/2010/main" val="30220317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s-CO" sz="2000" b="1" dirty="0">
                <a:solidFill>
                  <a:srgbClr val="002060"/>
                </a:solidFill>
              </a:rPr>
              <a:t>ESTADO DE LA SITUACIÓN FINANCIERA</a:t>
            </a:r>
            <a:br>
              <a:rPr lang="es-CO" sz="2000" b="1" dirty="0">
                <a:solidFill>
                  <a:srgbClr val="002060"/>
                </a:solidFill>
              </a:rPr>
            </a:br>
            <a:r>
              <a:rPr lang="es-CO" sz="2000" b="1" dirty="0">
                <a:solidFill>
                  <a:srgbClr val="002060"/>
                </a:solidFill>
              </a:rPr>
              <a:t>PRESUPUESTO</a:t>
            </a:r>
            <a:br>
              <a:rPr lang="es-CO" sz="2000" b="1" dirty="0">
                <a:solidFill>
                  <a:srgbClr val="002060"/>
                </a:solidFill>
              </a:rPr>
            </a:br>
            <a:r>
              <a:rPr lang="es-CO" sz="1800" dirty="0">
                <a:solidFill>
                  <a:srgbClr val="002060"/>
                </a:solidFill>
              </a:rPr>
              <a:t>VIGENCIA  2023</a:t>
            </a:r>
          </a:p>
        </p:txBody>
      </p: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A691362F-52D6-7E4A-4864-8310561095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463808"/>
              </p:ext>
            </p:extLst>
          </p:nvPr>
        </p:nvGraphicFramePr>
        <p:xfrm>
          <a:off x="2087590" y="2001329"/>
          <a:ext cx="8358997" cy="2208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0588">
                  <a:extLst>
                    <a:ext uri="{9D8B030D-6E8A-4147-A177-3AD203B41FA5}">
                      <a16:colId xmlns:a16="http://schemas.microsoft.com/office/drawing/2014/main" val="3700133916"/>
                    </a:ext>
                  </a:extLst>
                </a:gridCol>
                <a:gridCol w="1831484">
                  <a:extLst>
                    <a:ext uri="{9D8B030D-6E8A-4147-A177-3AD203B41FA5}">
                      <a16:colId xmlns:a16="http://schemas.microsoft.com/office/drawing/2014/main" val="341029110"/>
                    </a:ext>
                  </a:extLst>
                </a:gridCol>
                <a:gridCol w="1943285">
                  <a:extLst>
                    <a:ext uri="{9D8B030D-6E8A-4147-A177-3AD203B41FA5}">
                      <a16:colId xmlns:a16="http://schemas.microsoft.com/office/drawing/2014/main" val="2848033654"/>
                    </a:ext>
                  </a:extLst>
                </a:gridCol>
                <a:gridCol w="1713640">
                  <a:extLst>
                    <a:ext uri="{9D8B030D-6E8A-4147-A177-3AD203B41FA5}">
                      <a16:colId xmlns:a16="http://schemas.microsoft.com/office/drawing/2014/main" val="3612687589"/>
                    </a:ext>
                  </a:extLst>
                </a:gridCol>
              </a:tblGrid>
              <a:tr h="38276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u="none" strike="noStrike" dirty="0">
                          <a:effectLst/>
                        </a:rPr>
                        <a:t>CPC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u="none" strike="noStrike">
                          <a:effectLst/>
                        </a:rPr>
                        <a:t>RECAUDO VIGEN ACTUAL CON FONDOS(Pesos)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u="none" strike="noStrike">
                          <a:effectLst/>
                        </a:rPr>
                        <a:t>RECAUDO VIGEN ANTERIOR CON FONDO(Pesos)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u="none" strike="noStrike" dirty="0">
                          <a:effectLst/>
                        </a:rPr>
                        <a:t>TOTAL RECAUDO(Pesos)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2866857008"/>
                  </a:ext>
                </a:extLst>
              </a:tr>
              <a:tr h="19623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INGRESOS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 dirty="0">
                          <a:effectLst/>
                        </a:rPr>
                        <a:t>3,608,957,949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>
                          <a:effectLst/>
                        </a:rPr>
                        <a:t>781,265,306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>
                          <a:effectLst/>
                        </a:rPr>
                        <a:t>4,390,223,255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1485588509"/>
                  </a:ext>
                </a:extLst>
              </a:tr>
              <a:tr h="28322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DISPONIBILIDAD INICIAL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 dirty="0">
                          <a:effectLst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 dirty="0">
                          <a:effectLst/>
                        </a:rPr>
                        <a:t>144,250,776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 dirty="0">
                          <a:effectLst/>
                        </a:rPr>
                        <a:t>144,250,776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2447408687"/>
                  </a:ext>
                </a:extLst>
              </a:tr>
              <a:tr h="3089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INGRESOS CORRIENTES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>
                          <a:effectLst/>
                        </a:rPr>
                        <a:t>3,506,751,212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 dirty="0">
                          <a:effectLst/>
                        </a:rPr>
                        <a:t>637,014,530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 dirty="0">
                          <a:effectLst/>
                        </a:rPr>
                        <a:t>4,143,765,742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443485713"/>
                  </a:ext>
                </a:extLst>
              </a:tr>
              <a:tr h="32168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RECURSOS DE CAPITAL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>
                          <a:effectLst/>
                        </a:rPr>
                        <a:t>102,206,737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 dirty="0">
                          <a:effectLst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 dirty="0">
                          <a:effectLst/>
                        </a:rPr>
                        <a:t>102,206,737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4017675434"/>
                  </a:ext>
                </a:extLst>
              </a:tr>
              <a:tr h="310206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RENDIMIENTOS FINANCIEROS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>
                          <a:effectLst/>
                        </a:rPr>
                        <a:t>5,459,428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>
                          <a:effectLst/>
                        </a:rPr>
                        <a:t>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 dirty="0">
                          <a:effectLst/>
                        </a:rPr>
                        <a:t>5,459,428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2349536564"/>
                  </a:ext>
                </a:extLst>
              </a:tr>
              <a:tr h="40504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TRANSFERENCIAS DE CAPITAL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 dirty="0">
                          <a:effectLst/>
                        </a:rPr>
                        <a:t>96,747,309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 dirty="0">
                          <a:effectLst/>
                        </a:rPr>
                        <a:t>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 dirty="0">
                          <a:effectLst/>
                        </a:rPr>
                        <a:t>96,747,309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4088370850"/>
                  </a:ext>
                </a:extLst>
              </a:tr>
            </a:tbl>
          </a:graphicData>
        </a:graphic>
      </p:graphicFrame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AD9E2709-DD7C-6A5B-5AD3-7F37B9DDED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321481"/>
              </p:ext>
            </p:extLst>
          </p:nvPr>
        </p:nvGraphicFramePr>
        <p:xfrm>
          <a:off x="2087591" y="4511615"/>
          <a:ext cx="8358997" cy="17102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8330">
                  <a:extLst>
                    <a:ext uri="{9D8B030D-6E8A-4147-A177-3AD203B41FA5}">
                      <a16:colId xmlns:a16="http://schemas.microsoft.com/office/drawing/2014/main" val="1111162965"/>
                    </a:ext>
                  </a:extLst>
                </a:gridCol>
                <a:gridCol w="2232883">
                  <a:extLst>
                    <a:ext uri="{9D8B030D-6E8A-4147-A177-3AD203B41FA5}">
                      <a16:colId xmlns:a16="http://schemas.microsoft.com/office/drawing/2014/main" val="743760077"/>
                    </a:ext>
                  </a:extLst>
                </a:gridCol>
                <a:gridCol w="2144401">
                  <a:extLst>
                    <a:ext uri="{9D8B030D-6E8A-4147-A177-3AD203B41FA5}">
                      <a16:colId xmlns:a16="http://schemas.microsoft.com/office/drawing/2014/main" val="145400916"/>
                    </a:ext>
                  </a:extLst>
                </a:gridCol>
                <a:gridCol w="1483383">
                  <a:extLst>
                    <a:ext uri="{9D8B030D-6E8A-4147-A177-3AD203B41FA5}">
                      <a16:colId xmlns:a16="http://schemas.microsoft.com/office/drawing/2014/main" val="806477234"/>
                    </a:ext>
                  </a:extLst>
                </a:gridCol>
              </a:tblGrid>
              <a:tr h="50104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u="none" strike="noStrike" dirty="0">
                          <a:effectLst/>
                        </a:rPr>
                        <a:t>SECTOR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u="none" strike="noStrike" dirty="0">
                          <a:effectLst/>
                        </a:rPr>
                        <a:t>COMPROMISOS(Pesos)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u="none" strike="noStrike" dirty="0">
                          <a:effectLst/>
                        </a:rPr>
                        <a:t>OBLIGACIONES(Pesos)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1" u="none" strike="noStrike" dirty="0">
                          <a:effectLst/>
                        </a:rPr>
                        <a:t>PAGOS(Pesos)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3374726828"/>
                  </a:ext>
                </a:extLst>
              </a:tr>
              <a:tr h="33736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GASTOS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>
                          <a:effectLst/>
                        </a:rPr>
                        <a:t>4,901,683,776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>
                          <a:effectLst/>
                        </a:rPr>
                        <a:t>4,901,683,776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>
                          <a:effectLst/>
                        </a:rPr>
                        <a:t>3,520,193,543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1694074070"/>
                  </a:ext>
                </a:extLst>
              </a:tr>
              <a:tr h="33736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FUNCIONAMIENTO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4,432,528,306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4,432,528,306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3,154,396,966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3379794112"/>
                  </a:ext>
                </a:extLst>
              </a:tr>
              <a:tr h="5344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GASTOS DE OPERACION COMERCIAL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469,155,470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>
                          <a:effectLst/>
                        </a:rPr>
                        <a:t>469,155,470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365,796,577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2838478903"/>
                  </a:ext>
                </a:extLst>
              </a:tr>
            </a:tbl>
          </a:graphicData>
        </a:graphic>
      </p:graphicFrame>
      <p:graphicFrame>
        <p:nvGraphicFramePr>
          <p:cNvPr id="7" name="Tabla 7">
            <a:extLst>
              <a:ext uri="{FF2B5EF4-FFF2-40B4-BE49-F238E27FC236}">
                <a16:creationId xmlns:a16="http://schemas.microsoft.com/office/drawing/2014/main" id="{7456C21E-9998-CDB2-AAB7-36ABCC4435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477855"/>
              </p:ext>
            </p:extLst>
          </p:nvPr>
        </p:nvGraphicFramePr>
        <p:xfrm>
          <a:off x="2087590" y="1078250"/>
          <a:ext cx="835899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332">
                  <a:extLst>
                    <a:ext uri="{9D8B030D-6E8A-4147-A177-3AD203B41FA5}">
                      <a16:colId xmlns:a16="http://schemas.microsoft.com/office/drawing/2014/main" val="1725074683"/>
                    </a:ext>
                  </a:extLst>
                </a:gridCol>
                <a:gridCol w="2786332">
                  <a:extLst>
                    <a:ext uri="{9D8B030D-6E8A-4147-A177-3AD203B41FA5}">
                      <a16:colId xmlns:a16="http://schemas.microsoft.com/office/drawing/2014/main" val="774246113"/>
                    </a:ext>
                  </a:extLst>
                </a:gridCol>
                <a:gridCol w="2786332">
                  <a:extLst>
                    <a:ext uri="{9D8B030D-6E8A-4147-A177-3AD203B41FA5}">
                      <a16:colId xmlns:a16="http://schemas.microsoft.com/office/drawing/2014/main" val="1144410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 Inicial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Adiciones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Presupuesto final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354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$ 3.278.120.256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$ 2.570.544.839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$ 5.848.665.095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200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4677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s-CO" sz="3200" b="1" dirty="0">
                <a:solidFill>
                  <a:srgbClr val="002060"/>
                </a:solidFill>
              </a:rPr>
              <a:t>ESTADO DE LA SITUACIÓN FINANCIERA</a:t>
            </a:r>
            <a:br>
              <a:rPr lang="es-CO" sz="3200" b="1" dirty="0">
                <a:solidFill>
                  <a:srgbClr val="002060"/>
                </a:solidFill>
              </a:rPr>
            </a:br>
            <a:r>
              <a:rPr lang="es-CO" sz="3000" dirty="0">
                <a:solidFill>
                  <a:srgbClr val="002060"/>
                </a:solidFill>
              </a:rPr>
              <a:t>VIGENCIA 2022 - 2023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D7546DB-6B59-5F72-ACF3-3A1287DF8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5781" y="1132949"/>
            <a:ext cx="8281359" cy="563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359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571" y="134387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s-CO" sz="3200" b="1" dirty="0">
                <a:solidFill>
                  <a:srgbClr val="002060"/>
                </a:solidFill>
              </a:rPr>
              <a:t>ESTADO DE LA SITUACIÓN FINANCIERA</a:t>
            </a:r>
            <a:br>
              <a:rPr lang="es-CO" sz="3200" b="1" dirty="0">
                <a:solidFill>
                  <a:srgbClr val="002060"/>
                </a:solidFill>
              </a:rPr>
            </a:br>
            <a:r>
              <a:rPr lang="es-CO" sz="3000" dirty="0">
                <a:solidFill>
                  <a:srgbClr val="002060"/>
                </a:solidFill>
              </a:rPr>
              <a:t>VIGENCIA 2022 - 2023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DBFA832-DEB5-D289-8193-90F99FDBC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680" y="1322730"/>
            <a:ext cx="8859328" cy="566830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36DC32F-9410-53EE-BBCF-EFF126506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196" y="1213177"/>
            <a:ext cx="8669547" cy="21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9621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INFORMACIÓN FINANCIERA VIGENCIA 2022 - 2023</a:t>
            </a:r>
          </a:p>
        </p:txBody>
      </p:sp>
      <p:sp>
        <p:nvSpPr>
          <p:cNvPr id="7" name="Título 10">
            <a:extLst>
              <a:ext uri="{FF2B5EF4-FFF2-40B4-BE49-F238E27FC236}">
                <a16:creationId xmlns:a16="http://schemas.microsoft.com/office/drawing/2014/main" id="{15F083DC-3C6E-48CA-8DBD-1FC0463574E0}"/>
              </a:ext>
            </a:extLst>
          </p:cNvPr>
          <p:cNvSpPr txBox="1">
            <a:spLocks/>
          </p:cNvSpPr>
          <p:nvPr/>
        </p:nvSpPr>
        <p:spPr>
          <a:xfrm>
            <a:off x="3446585" y="1360436"/>
            <a:ext cx="5824024" cy="364848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800" b="1" dirty="0">
                <a:solidFill>
                  <a:srgbClr val="002060"/>
                </a:solidFill>
              </a:rPr>
              <a:t>ESTADO DE RESULTADOS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750BFF8-759F-23EE-08F7-E7260DE20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9178" y="1863306"/>
            <a:ext cx="8658837" cy="499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085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Forma&#10;&#10;Descripción generada automáticamente con confianza baja">
            <a:extLst>
              <a:ext uri="{FF2B5EF4-FFF2-40B4-BE49-F238E27FC236}">
                <a16:creationId xmlns:a16="http://schemas.microsoft.com/office/drawing/2014/main" id="{994FB667-BE6C-4160-AEA2-9AF56C8A8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-14650"/>
            <a:ext cx="12192000" cy="682148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51162"/>
            <a:ext cx="10515600" cy="1525445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s-CO" sz="6000" dirty="0">
                <a:solidFill>
                  <a:srgbClr val="002060"/>
                </a:solidFill>
              </a:rPr>
              <a:t>SISTEMA DE INFORMACIÓN Y ATENCIÓN AL USUARIO (SIAU)</a:t>
            </a:r>
          </a:p>
        </p:txBody>
      </p:sp>
    </p:spTree>
    <p:extLst>
      <p:ext uri="{BB962C8B-B14F-4D97-AF65-F5344CB8AC3E}">
        <p14:creationId xmlns:p14="http://schemas.microsoft.com/office/powerpoint/2010/main" val="26169775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SISTEMA DE INFORMACIÓN Y ATENCIÓN AL USUARIO (SIAU)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EB08D8D-3790-BBD1-AB33-6C53B387B9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867266"/>
              </p:ext>
            </p:extLst>
          </p:nvPr>
        </p:nvGraphicFramePr>
        <p:xfrm>
          <a:off x="1928667" y="4156363"/>
          <a:ext cx="8334665" cy="24630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76830">
                  <a:extLst>
                    <a:ext uri="{9D8B030D-6E8A-4147-A177-3AD203B41FA5}">
                      <a16:colId xmlns:a16="http://schemas.microsoft.com/office/drawing/2014/main" val="490788327"/>
                    </a:ext>
                  </a:extLst>
                </a:gridCol>
                <a:gridCol w="1433955">
                  <a:extLst>
                    <a:ext uri="{9D8B030D-6E8A-4147-A177-3AD203B41FA5}">
                      <a16:colId xmlns:a16="http://schemas.microsoft.com/office/drawing/2014/main" val="1135362110"/>
                    </a:ext>
                  </a:extLst>
                </a:gridCol>
                <a:gridCol w="1494099">
                  <a:extLst>
                    <a:ext uri="{9D8B030D-6E8A-4147-A177-3AD203B41FA5}">
                      <a16:colId xmlns:a16="http://schemas.microsoft.com/office/drawing/2014/main" val="2300095242"/>
                    </a:ext>
                  </a:extLst>
                </a:gridCol>
                <a:gridCol w="873668">
                  <a:extLst>
                    <a:ext uri="{9D8B030D-6E8A-4147-A177-3AD203B41FA5}">
                      <a16:colId xmlns:a16="http://schemas.microsoft.com/office/drawing/2014/main" val="151078673"/>
                    </a:ext>
                  </a:extLst>
                </a:gridCol>
                <a:gridCol w="1456113">
                  <a:extLst>
                    <a:ext uri="{9D8B030D-6E8A-4147-A177-3AD203B41FA5}">
                      <a16:colId xmlns:a16="http://schemas.microsoft.com/office/drawing/2014/main" val="1525999424"/>
                    </a:ext>
                  </a:extLst>
                </a:gridCol>
              </a:tblGrid>
              <a:tr h="156911"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7315810"/>
                  </a:ext>
                </a:extLst>
              </a:tr>
              <a:tr h="5408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500" u="none" strike="noStrike">
                          <a:effectLst/>
                        </a:rPr>
                        <a:t>ENCUESTA DE SATISFACCIÓN DEL USUARIO</a:t>
                      </a:r>
                      <a:endParaRPr lang="es-E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u="none" strike="noStrike">
                          <a:effectLst/>
                        </a:rPr>
                        <a:t>AÑO 2022</a:t>
                      </a:r>
                      <a:endParaRPr lang="es-CO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u="none" strike="noStrike">
                          <a:effectLst/>
                        </a:rPr>
                        <a:t>AÑO 2023</a:t>
                      </a:r>
                      <a:endParaRPr lang="es-CO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u="none" strike="noStrike">
                          <a:effectLst/>
                        </a:rPr>
                        <a:t>Variante</a:t>
                      </a:r>
                      <a:endParaRPr lang="es-CO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u="none" strike="noStrike">
                          <a:effectLst/>
                        </a:rPr>
                        <a:t>% Satisfaccion usuarios</a:t>
                      </a:r>
                      <a:endParaRPr lang="es-CO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46824418"/>
                  </a:ext>
                </a:extLst>
              </a:tr>
              <a:tr h="52007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500" u="none" strike="noStrike">
                          <a:effectLst/>
                        </a:rPr>
                        <a:t>Usuarios que calificaron los servicios de salud como muy bueno</a:t>
                      </a:r>
                      <a:endParaRPr lang="es-E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u="none" strike="noStrike">
                          <a:effectLst/>
                        </a:rPr>
                        <a:t>              2,518 </a:t>
                      </a:r>
                      <a:endParaRPr lang="es-CO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u="none" strike="noStrike">
                          <a:effectLst/>
                        </a:rPr>
                        <a:t>               2,582 </a:t>
                      </a:r>
                      <a:endParaRPr lang="es-CO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400" u="none" strike="noStrike">
                          <a:effectLst/>
                        </a:rPr>
                        <a:t>64</a:t>
                      </a:r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400" u="none" strike="noStrike">
                          <a:effectLst/>
                        </a:rPr>
                        <a:t>97%</a:t>
                      </a:r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8680421"/>
                  </a:ext>
                </a:extLst>
              </a:tr>
              <a:tr h="413368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500" u="none" strike="noStrike">
                          <a:effectLst/>
                        </a:rPr>
                        <a:t>Usuarios que calificaron los servicios de salud como bueno</a:t>
                      </a:r>
                      <a:endParaRPr lang="es-E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u="none" strike="noStrike">
                          <a:effectLst/>
                        </a:rPr>
                        <a:t>                 445 </a:t>
                      </a:r>
                      <a:endParaRPr lang="es-CO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u="none" strike="noStrike">
                          <a:effectLst/>
                        </a:rPr>
                        <a:t>                    80 </a:t>
                      </a:r>
                      <a:endParaRPr lang="es-CO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400" u="none" strike="noStrike">
                          <a:effectLst/>
                        </a:rPr>
                        <a:t>-365</a:t>
                      </a:r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400" u="none" strike="noStrike">
                          <a:effectLst/>
                        </a:rPr>
                        <a:t>3%</a:t>
                      </a:r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25118297"/>
                  </a:ext>
                </a:extLst>
              </a:tr>
              <a:tr h="52007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500" u="none" strike="noStrike">
                          <a:effectLst/>
                        </a:rPr>
                        <a:t>Usuarios que calificaron los servicios de salud como regular o malo</a:t>
                      </a:r>
                      <a:endParaRPr lang="es-E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u="none" strike="noStrike">
                          <a:effectLst/>
                        </a:rPr>
                        <a:t>0</a:t>
                      </a:r>
                      <a:endParaRPr lang="es-CO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u="none" strike="noStrike">
                          <a:effectLst/>
                        </a:rPr>
                        <a:t>0</a:t>
                      </a:r>
                      <a:endParaRPr lang="es-CO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u="none" strike="noStrike" dirty="0">
                          <a:effectLst/>
                        </a:rPr>
                        <a:t>0</a:t>
                      </a:r>
                      <a:endParaRPr lang="es-CO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u="none" strike="noStrike" dirty="0">
                          <a:effectLst/>
                        </a:rPr>
                        <a:t>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r>
                        <a:rPr lang="es-CO" sz="1400" u="none" strike="noStrike" dirty="0">
                          <a:effectLst/>
                        </a:rPr>
                        <a:t> 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21573918"/>
                  </a:ext>
                </a:extLst>
              </a:tr>
              <a:tr h="210902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500" u="none" strike="noStrike">
                          <a:effectLst/>
                        </a:rPr>
                        <a:t>Total usuarios encuestados</a:t>
                      </a:r>
                      <a:endParaRPr lang="es-CO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u="none" strike="noStrike">
                          <a:effectLst/>
                        </a:rPr>
                        <a:t>              2,963 </a:t>
                      </a:r>
                      <a:endParaRPr lang="es-CO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500" u="none" strike="noStrike">
                          <a:effectLst/>
                        </a:rPr>
                        <a:t>               2,662 </a:t>
                      </a:r>
                      <a:endParaRPr lang="es-CO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400" u="none" strike="noStrike">
                          <a:effectLst/>
                        </a:rPr>
                        <a:t>-301</a:t>
                      </a:r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400" u="none" strike="noStrike" dirty="0">
                          <a:effectLst/>
                        </a:rPr>
                        <a:t>100%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28166843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217A4091-B470-7B68-9EC4-D5C2029E46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5576522"/>
              </p:ext>
            </p:extLst>
          </p:nvPr>
        </p:nvGraphicFramePr>
        <p:xfrm>
          <a:off x="2946400" y="1384196"/>
          <a:ext cx="5752234" cy="2370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889583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BD93D15A-E835-4150-8CDA-4D11959165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723166"/>
              </p:ext>
            </p:extLst>
          </p:nvPr>
        </p:nvGraphicFramePr>
        <p:xfrm>
          <a:off x="2041236" y="1881554"/>
          <a:ext cx="9100528" cy="36888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7803">
                  <a:extLst>
                    <a:ext uri="{9D8B030D-6E8A-4147-A177-3AD203B41FA5}">
                      <a16:colId xmlns:a16="http://schemas.microsoft.com/office/drawing/2014/main" val="1655350348"/>
                    </a:ext>
                  </a:extLst>
                </a:gridCol>
                <a:gridCol w="1822725">
                  <a:extLst>
                    <a:ext uri="{9D8B030D-6E8A-4147-A177-3AD203B41FA5}">
                      <a16:colId xmlns:a16="http://schemas.microsoft.com/office/drawing/2014/main" val="2242269450"/>
                    </a:ext>
                  </a:extLst>
                </a:gridCol>
              </a:tblGrid>
              <a:tr h="461108">
                <a:tc>
                  <a:txBody>
                    <a:bodyPr/>
                    <a:lstStyle/>
                    <a:p>
                      <a:pPr algn="ctr" fontAlgn="t"/>
                      <a:r>
                        <a:rPr lang="es-CO" sz="2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TIPO DE MANIFESTACIÓN</a:t>
                      </a:r>
                      <a:endParaRPr lang="es-CO" sz="2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O" sz="2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es-CO" sz="2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855503"/>
                  </a:ext>
                </a:extLst>
              </a:tr>
              <a:tr h="461108">
                <a:tc>
                  <a:txBody>
                    <a:bodyPr/>
                    <a:lstStyle/>
                    <a:p>
                      <a:pPr algn="l" fontAlgn="t"/>
                      <a:r>
                        <a:rPr lang="es-CO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Felicitaciones</a:t>
                      </a:r>
                      <a:endParaRPr lang="es-CO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s-CO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6008311"/>
                  </a:ext>
                </a:extLst>
              </a:tr>
              <a:tr h="461108">
                <a:tc>
                  <a:txBody>
                    <a:bodyPr/>
                    <a:lstStyle/>
                    <a:p>
                      <a:pPr algn="l" fontAlgn="t"/>
                      <a:r>
                        <a:rPr lang="es-CO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Comentarios positivos</a:t>
                      </a:r>
                      <a:endParaRPr lang="es-CO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CO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447245"/>
                  </a:ext>
                </a:extLst>
              </a:tr>
              <a:tr h="461108">
                <a:tc>
                  <a:txBody>
                    <a:bodyPr/>
                    <a:lstStyle/>
                    <a:p>
                      <a:pPr algn="l" fontAlgn="t"/>
                      <a:r>
                        <a:rPr lang="es-CO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Sugerencias</a:t>
                      </a:r>
                      <a:endParaRPr lang="es-CO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s-CO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6642324"/>
                  </a:ext>
                </a:extLst>
              </a:tr>
              <a:tr h="461108">
                <a:tc>
                  <a:txBody>
                    <a:bodyPr/>
                    <a:lstStyle/>
                    <a:p>
                      <a:pPr algn="l" fontAlgn="t"/>
                      <a:r>
                        <a:rPr lang="es-CO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Peticiones</a:t>
                      </a:r>
                      <a:endParaRPr lang="es-CO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2.553</a:t>
                      </a:r>
                      <a:endParaRPr lang="es-CO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5426978"/>
                  </a:ext>
                </a:extLst>
              </a:tr>
              <a:tr h="461108">
                <a:tc>
                  <a:txBody>
                    <a:bodyPr/>
                    <a:lstStyle/>
                    <a:p>
                      <a:pPr algn="l" fontAlgn="t"/>
                      <a:r>
                        <a:rPr lang="es-CO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Quejas</a:t>
                      </a:r>
                      <a:endParaRPr lang="es-CO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s-CO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549466"/>
                  </a:ext>
                </a:extLst>
              </a:tr>
              <a:tr h="461108">
                <a:tc>
                  <a:txBody>
                    <a:bodyPr/>
                    <a:lstStyle/>
                    <a:p>
                      <a:pPr algn="l" fontAlgn="t"/>
                      <a:r>
                        <a:rPr lang="es-CO" sz="2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Comentarios negativos</a:t>
                      </a:r>
                      <a:endParaRPr lang="es-CO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2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567430"/>
                  </a:ext>
                </a:extLst>
              </a:tr>
              <a:tr h="461108">
                <a:tc>
                  <a:txBody>
                    <a:bodyPr/>
                    <a:lstStyle/>
                    <a:p>
                      <a:pPr algn="l" fontAlgn="t"/>
                      <a:r>
                        <a:rPr lang="es-ES" sz="2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MANIFESTACIONES DE LOS USUARIOS</a:t>
                      </a:r>
                      <a:endParaRPr lang="es-ES" sz="2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2.662</a:t>
                      </a:r>
                      <a:endParaRPr lang="es-CO" sz="2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767943"/>
                  </a:ext>
                </a:extLst>
              </a:tr>
            </a:tbl>
          </a:graphicData>
        </a:graphic>
      </p:graphicFrame>
      <p:sp>
        <p:nvSpPr>
          <p:cNvPr id="12" name="Título 10">
            <a:extLst>
              <a:ext uri="{FF2B5EF4-FFF2-40B4-BE49-F238E27FC236}">
                <a16:creationId xmlns:a16="http://schemas.microsoft.com/office/drawing/2014/main" id="{764FC125-CA18-41CB-97CC-9EE2532AD980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000" dirty="0">
                <a:solidFill>
                  <a:srgbClr val="002060"/>
                </a:solidFill>
              </a:rPr>
              <a:t>SISTEMA DE INFORMACIÓN Y ATENCIÓN AL USUARIO (SIAU)</a:t>
            </a:r>
          </a:p>
        </p:txBody>
      </p:sp>
    </p:spTree>
    <p:extLst>
      <p:ext uri="{BB962C8B-B14F-4D97-AF65-F5344CB8AC3E}">
        <p14:creationId xmlns:p14="http://schemas.microsoft.com/office/powerpoint/2010/main" val="1357330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ítulo 10">
            <a:extLst>
              <a:ext uri="{FF2B5EF4-FFF2-40B4-BE49-F238E27FC236}">
                <a16:creationId xmlns:a16="http://schemas.microsoft.com/office/drawing/2014/main" id="{764FC125-CA18-41CB-97CC-9EE2532AD980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000" dirty="0">
                <a:solidFill>
                  <a:srgbClr val="002060"/>
                </a:solidFill>
              </a:rPr>
              <a:t>SISTEMA DE INFORMACIÓN Y ATENCIÓN AL USUARIO (SIAU)</a:t>
            </a:r>
          </a:p>
        </p:txBody>
      </p:sp>
      <p:sp>
        <p:nvSpPr>
          <p:cNvPr id="7" name="Título 10">
            <a:extLst>
              <a:ext uri="{FF2B5EF4-FFF2-40B4-BE49-F238E27FC236}">
                <a16:creationId xmlns:a16="http://schemas.microsoft.com/office/drawing/2014/main" id="{E6DD0BCB-1EAF-4D78-958D-32671019DE8C}"/>
              </a:ext>
            </a:extLst>
          </p:cNvPr>
          <p:cNvSpPr txBox="1">
            <a:spLocks/>
          </p:cNvSpPr>
          <p:nvPr/>
        </p:nvSpPr>
        <p:spPr>
          <a:xfrm>
            <a:off x="3446585" y="1360435"/>
            <a:ext cx="5824024" cy="566491"/>
          </a:xfrm>
          <a:prstGeom prst="rect">
            <a:avLst/>
          </a:prstGeom>
          <a:solidFill>
            <a:srgbClr val="B7FE94"/>
          </a:solidFill>
          <a:ln w="762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500" b="1" dirty="0">
                <a:solidFill>
                  <a:srgbClr val="002060"/>
                </a:solidFill>
              </a:rPr>
              <a:t>CANALES DE COMUNICACIÓN INSTITUCIONAL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81EB2323-3249-4EE7-923D-941F4BF77E1A}"/>
              </a:ext>
            </a:extLst>
          </p:cNvPr>
          <p:cNvSpPr/>
          <p:nvPr/>
        </p:nvSpPr>
        <p:spPr>
          <a:xfrm>
            <a:off x="3609305" y="2690447"/>
            <a:ext cx="5661304" cy="3569676"/>
          </a:xfrm>
          <a:prstGeom prst="roundRect">
            <a:avLst/>
          </a:prstGeom>
          <a:solidFill>
            <a:srgbClr val="D5FF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Oficina de Información y Atención al Usuario</a:t>
            </a:r>
          </a:p>
          <a:p>
            <a:pPr algn="ctr"/>
            <a:r>
              <a:rPr lang="es-C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Asociación de Usuarios  </a:t>
            </a:r>
          </a:p>
          <a:p>
            <a:r>
              <a:rPr lang="es-C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Página web: </a:t>
            </a:r>
            <a:r>
              <a:rPr lang="es-C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https://www.hospitalyali.gov.co/</a:t>
            </a:r>
            <a:endParaRPr lang="es-C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Facebook: </a:t>
            </a:r>
            <a:r>
              <a:rPr lang="es-C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https://www.facebook.com/eseyali</a:t>
            </a:r>
            <a:endParaRPr lang="es-C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Correo electrónico: </a:t>
            </a:r>
            <a:r>
              <a:rPr lang="es-CO" sz="2000" b="0" i="0" dirty="0">
                <a:solidFill>
                  <a:schemeClr val="tx1"/>
                </a:solidFill>
                <a:effectLst/>
                <a:latin typeface="Aclonic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hospitalyali@hotmail.com</a:t>
            </a:r>
            <a:endParaRPr lang="es-CO" sz="2000" b="0" i="0" dirty="0">
              <a:solidFill>
                <a:schemeClr val="tx1"/>
              </a:solidFill>
              <a:effectLst/>
              <a:latin typeface="Aclonica"/>
            </a:endParaRPr>
          </a:p>
          <a:p>
            <a:r>
              <a:rPr lang="es-CO" sz="2000" dirty="0">
                <a:solidFill>
                  <a:schemeClr val="tx1"/>
                </a:solidFill>
                <a:latin typeface="Aclonica"/>
              </a:rPr>
              <a:t>Teléfonos: (</a:t>
            </a:r>
            <a:r>
              <a:rPr lang="pt-BR" sz="2000" b="0" i="0" dirty="0">
                <a:solidFill>
                  <a:schemeClr val="tx1"/>
                </a:solidFill>
                <a:effectLst/>
                <a:latin typeface="Aclonica"/>
              </a:rPr>
              <a:t>57) (604) 8675006 – 8675007</a:t>
            </a:r>
          </a:p>
          <a:p>
            <a:pPr algn="l" fontAlgn="base"/>
            <a:r>
              <a:rPr lang="es-CO" sz="2000" dirty="0">
                <a:solidFill>
                  <a:schemeClr val="tx1"/>
                </a:solidFill>
                <a:latin typeface="Aclonica"/>
              </a:rPr>
              <a:t>Teléfono</a:t>
            </a:r>
            <a:r>
              <a:rPr lang="pt-BR" sz="2000" dirty="0">
                <a:solidFill>
                  <a:schemeClr val="tx1"/>
                </a:solidFill>
                <a:latin typeface="Aclonica"/>
              </a:rPr>
              <a:t> para </a:t>
            </a:r>
            <a:r>
              <a:rPr lang="pt-BR" sz="2000" b="0" i="0" dirty="0">
                <a:solidFill>
                  <a:schemeClr val="tx1"/>
                </a:solidFill>
                <a:effectLst/>
                <a:latin typeface="Aclonica"/>
              </a:rPr>
              <a:t>Citas Médicas: (57) (604) 8675655.</a:t>
            </a:r>
          </a:p>
          <a:p>
            <a:pPr algn="l" fontAlgn="base"/>
            <a:r>
              <a:rPr lang="es-CO" sz="2000" dirty="0">
                <a:solidFill>
                  <a:schemeClr val="tx1"/>
                </a:solidFill>
                <a:latin typeface="Aclonica"/>
              </a:rPr>
              <a:t>Carteleras institucionales</a:t>
            </a:r>
          </a:p>
          <a:p>
            <a:pPr algn="l" fontAlgn="base"/>
            <a:r>
              <a:rPr lang="pt-BR" sz="2000" b="0" i="0" dirty="0">
                <a:solidFill>
                  <a:schemeClr val="tx1"/>
                </a:solidFill>
                <a:effectLst/>
                <a:latin typeface="Aclonica"/>
              </a:rPr>
              <a:t>Volantes</a:t>
            </a:r>
          </a:p>
          <a:p>
            <a:endParaRPr lang="es-CO" sz="2000" b="0" i="0" dirty="0">
              <a:solidFill>
                <a:schemeClr val="tx1"/>
              </a:solidFill>
              <a:effectLst/>
              <a:latin typeface="Aclonica"/>
            </a:endParaRPr>
          </a:p>
          <a:p>
            <a:endParaRPr lang="es-C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0183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19177" y="70338"/>
            <a:ext cx="7532654" cy="530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CE9DA88-D6EC-4D24-9141-A37809919245}"/>
              </a:ext>
            </a:extLst>
          </p:cNvPr>
          <p:cNvSpPr txBox="1"/>
          <p:nvPr/>
        </p:nvSpPr>
        <p:spPr>
          <a:xfrm>
            <a:off x="3385038" y="4381113"/>
            <a:ext cx="54219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0" dirty="0">
                <a:latin typeface="Arial" panose="020B0604020202020204" pitchFamily="34" charset="0"/>
                <a:cs typeface="Arial" panose="020B0604020202020204" pitchFamily="34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211315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C 0.06901 4.81481E-6 0.125 0.05601 0.125 0.125 C 0.125 0.19398 0.06901 0.25 0 0.25 C -0.06901 0.25 -0.125 0.19398 -0.125 0.125 C -0.125 0.05601 -0.06901 4.81481E-6 0 4.81481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1134</TotalTime>
  <Words>1337</Words>
  <Application>Microsoft Office PowerPoint</Application>
  <PresentationFormat>Panorámica</PresentationFormat>
  <Paragraphs>447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Aclonica</vt:lpstr>
      <vt:lpstr>Arial</vt:lpstr>
      <vt:lpstr>Calibri</vt:lpstr>
      <vt:lpstr>Calibri Light</vt:lpstr>
      <vt:lpstr>Tema de Office</vt:lpstr>
      <vt:lpstr>RENDICIÓN DE CUENTAS  VIGENCIA 2023</vt:lpstr>
      <vt:lpstr>PRESTACIÓN DE SERVICIOS</vt:lpstr>
      <vt:lpstr>GESTION DEL TALENTO HUMANO</vt:lpstr>
      <vt:lpstr>PRODUCCIÓN VIGENCIAS 2022 - 2023</vt:lpstr>
      <vt:lpstr>INDICADORES DE CALIDAD</vt:lpstr>
      <vt:lpstr>INDICADORES DE CALIDAD</vt:lpstr>
      <vt:lpstr>INDICADORES DE CALIDAD</vt:lpstr>
      <vt:lpstr>Presentación de PowerPoint</vt:lpstr>
      <vt:lpstr>INDICADORES DE CALIDAD</vt:lpstr>
      <vt:lpstr>INDICADORES DE CALIDAD</vt:lpstr>
      <vt:lpstr>Presentación de PowerPoint</vt:lpstr>
      <vt:lpstr>Presentación de PowerPoint</vt:lpstr>
      <vt:lpstr>Presentación de PowerPoint</vt:lpstr>
      <vt:lpstr>Presentación de PowerPoint</vt:lpstr>
      <vt:lpstr>MORTALIDAD VIGENCIA 2023</vt:lpstr>
      <vt:lpstr>CONTRATACION</vt:lpstr>
      <vt:lpstr>CONTRATACIÓN VIGENCIA 2023</vt:lpstr>
      <vt:lpstr>CONTRATACIÓN VIGENCIA 2023</vt:lpstr>
      <vt:lpstr>INFORMACIÓN FINANCIERA</vt:lpstr>
      <vt:lpstr>ESTADO DE LA SITUACIÓN FINANCIERA PRESUPUESTO VIGENCIA  2023</vt:lpstr>
      <vt:lpstr>ESTADO DE LA SITUACIÓN FINANCIERA VIGENCIA 2022 - 2023</vt:lpstr>
      <vt:lpstr>ESTADO DE LA SITUACIÓN FINANCIERA VIGENCIA 2022 - 2023</vt:lpstr>
      <vt:lpstr>INFORMACIÓN FINANCIERA VIGENCIA 2022 - 2023</vt:lpstr>
      <vt:lpstr>SISTEMA DE INFORMACIÓN Y ATENCIÓN AL USUARIO (SIAU)</vt:lpstr>
      <vt:lpstr>SISTEMA DE INFORMACIÓN Y ATENCIÓN AL USUARIO (SIAU)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RENDICIÓN DE CUENTAS  VIGENCIA 2021</dc:title>
  <dc:creator>VIVIANA CARDENAS SALINAS</dc:creator>
  <cp:lastModifiedBy>HOSPITAL - Administracion01</cp:lastModifiedBy>
  <cp:revision>69</cp:revision>
  <dcterms:created xsi:type="dcterms:W3CDTF">2022-04-05T16:12:48Z</dcterms:created>
  <dcterms:modified xsi:type="dcterms:W3CDTF">2024-02-27T20:19:53Z</dcterms:modified>
</cp:coreProperties>
</file>