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0" r:id="rId5"/>
    <p:sldId id="261" r:id="rId6"/>
    <p:sldId id="269" r:id="rId7"/>
    <p:sldId id="263" r:id="rId8"/>
    <p:sldId id="264" r:id="rId9"/>
    <p:sldId id="271" r:id="rId10"/>
    <p:sldId id="270" r:id="rId11"/>
    <p:sldId id="273" r:id="rId12"/>
    <p:sldId id="274" r:id="rId13"/>
    <p:sldId id="275" r:id="rId14"/>
    <p:sldId id="285" r:id="rId15"/>
    <p:sldId id="272" r:id="rId16"/>
    <p:sldId id="286" r:id="rId17"/>
    <p:sldId id="265" r:id="rId18"/>
    <p:sldId id="276" r:id="rId19"/>
    <p:sldId id="277" r:id="rId20"/>
    <p:sldId id="266" r:id="rId21"/>
    <p:sldId id="288" r:id="rId22"/>
    <p:sldId id="287" r:id="rId23"/>
    <p:sldId id="279" r:id="rId24"/>
    <p:sldId id="278" r:id="rId25"/>
    <p:sldId id="280" r:id="rId26"/>
    <p:sldId id="267" r:id="rId27"/>
    <p:sldId id="281" r:id="rId28"/>
    <p:sldId id="282" r:id="rId29"/>
    <p:sldId id="283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84" r:id="rId3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FF99FF"/>
    <a:srgbClr val="66FFCC"/>
    <a:srgbClr val="97FFD5"/>
    <a:srgbClr val="FFFF99"/>
    <a:srgbClr val="B7B7FF"/>
    <a:srgbClr val="B6B6B6"/>
    <a:srgbClr val="00FF99"/>
    <a:srgbClr val="FFCC99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INDICADORES%20CALIDAD%20SIHO%20GRAFICOS%20-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INDICADORES%20CALIDAD%20SIHO%20GRAFICOS%20-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INDICADORES%20CALIDAD%20SIHO%20GRAFICOS%20-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INDICADORES%20CALIDAD%20SIHO%20GRAFICOS%20-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INDICADORES%20CALIDAD%20SIHO%20GRAFICOS%20-202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INDICADORES%20-%20MORBILIDAD%202021%20-%20202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INDICADORES%20-%20MORBILIDAD%202021%20-%20202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CONTRATACION%20SIA%20OBSERVA%20VIGENCIA%20202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EJECUCION%20PRESUPUESTAL%20202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EJECUCION%20PRESUPUESTAL%20202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INDICADORES%20CALIDAD%20SIHO%20GRAFICOS%20-2022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%20HP\Dropbox\1.1%20YAL&#205;\RENDICION%20CUENTAS%20VIGENCIA%202022\INFORMACION%20SIAU%20VIGENCIA%202022\2022%20FORMATO_RADICACION_RECEPCION_QUEJASYRECLAMOS_YALI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REINGRESOS A HOSPITALIZACIÓN ANTES DE 15 DÍAS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C66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2021-2022'!$D$3:$E$3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'GRAFICOS 2021-2022'!$D$4:$E$4</c:f>
              <c:numCache>
                <c:formatCode>0%</c:formatCode>
                <c:ptCount val="2"/>
                <c:pt idx="0">
                  <c:v>2.7522935779816515E-2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85-4FEE-B90A-251B3B943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627168"/>
        <c:axId val="160633288"/>
      </c:barChart>
      <c:catAx>
        <c:axId val="16062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0633288"/>
        <c:crosses val="autoZero"/>
        <c:auto val="1"/>
        <c:lblAlgn val="ctr"/>
        <c:lblOffset val="100"/>
        <c:noMultiLvlLbl val="0"/>
      </c:catAx>
      <c:valAx>
        <c:axId val="16063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0627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700"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REINGRESOS A URGENCIAS ANTES DE 72 HORAS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76-4E1C-A6CA-B0F5769405AB}"/>
              </c:ext>
            </c:extLst>
          </c:dPt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76-4E1C-A6CA-B0F5769405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2021-2022'!$D$13:$E$13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'GRAFICOS 2021-2022'!$D$14:$E$14</c:f>
              <c:numCache>
                <c:formatCode>0.00%</c:formatCode>
                <c:ptCount val="2"/>
                <c:pt idx="0">
                  <c:v>5.7887120115774236E-3</c:v>
                </c:pt>
                <c:pt idx="1">
                  <c:v>3.7135278514588859E-3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76-4E1C-A6CA-B0F576940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507480"/>
        <c:axId val="511511800"/>
      </c:barChart>
      <c:catAx>
        <c:axId val="51150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1511800"/>
        <c:crosses val="autoZero"/>
        <c:auto val="1"/>
        <c:lblAlgn val="ctr"/>
        <c:lblOffset val="100"/>
        <c:noMultiLvlLbl val="0"/>
      </c:catAx>
      <c:valAx>
        <c:axId val="51151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1507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700"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OPORTUNIDAD EN LA ATENCIÓN DE URGENCIAS EN TRIAGE 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C99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EF-48C3-A3A6-D210598A197C}"/>
              </c:ext>
            </c:extLst>
          </c:dPt>
          <c:dPt>
            <c:idx val="1"/>
            <c:invertIfNegative val="0"/>
            <c:bubble3D val="0"/>
            <c:spPr>
              <a:solidFill>
                <a:srgbClr val="FF99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EF-48C3-A3A6-D210598A19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2021-2022'!$D$25:$E$25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'GRAFICOS 2021-2022'!$D$26:$E$26</c:f>
              <c:numCache>
                <c:formatCode>0</c:formatCode>
                <c:ptCount val="2"/>
                <c:pt idx="0">
                  <c:v>6.5656424581005588</c:v>
                </c:pt>
                <c:pt idx="1">
                  <c:v>5.849171270718232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EF-48C3-A3A6-D210598A1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8145352"/>
        <c:axId val="588146432"/>
      </c:barChart>
      <c:catAx>
        <c:axId val="58814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88146432"/>
        <c:crosses val="autoZero"/>
        <c:auto val="1"/>
        <c:lblAlgn val="ctr"/>
        <c:lblOffset val="100"/>
        <c:noMultiLvlLbl val="0"/>
      </c:catAx>
      <c:valAx>
        <c:axId val="58814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88145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/>
              <a:t>OPORTUNIDAD EN LA ASIGNACIÓN DE CITAS DE MEDICINA GENERAL DE</a:t>
            </a:r>
            <a:r>
              <a:rPr lang="es-CO" baseline="0" dirty="0"/>
              <a:t> PRIMERA VEZ</a:t>
            </a:r>
            <a:endParaRPr lang="es-C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FF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91E-407A-9ACC-2EC4CB1E9B0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91E-407A-9ACC-2EC4CB1E9B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2021-2022'!$D$33:$E$33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'GRAFICOS 2021-2022'!$D$34:$E$34</c:f>
              <c:numCache>
                <c:formatCode>0.00</c:formatCode>
                <c:ptCount val="2"/>
                <c:pt idx="0">
                  <c:v>0.8749019607843137</c:v>
                </c:pt>
                <c:pt idx="1">
                  <c:v>1.4792899408284023E-2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1E-407A-9ACC-2EC4CB1E9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634008"/>
        <c:axId val="160628248"/>
      </c:barChart>
      <c:catAx>
        <c:axId val="16063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0628248"/>
        <c:crosses val="autoZero"/>
        <c:auto val="1"/>
        <c:lblAlgn val="ctr"/>
        <c:lblOffset val="100"/>
        <c:noMultiLvlLbl val="0"/>
      </c:catAx>
      <c:valAx>
        <c:axId val="16062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0634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OPORTUNIDAD EN LA ASIGNACIÓN DE CITAS DE ODONTOLOGÍA DE PRIMERA VEZ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66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69-4812-A679-CDE98A49038C}"/>
              </c:ext>
            </c:extLst>
          </c:dPt>
          <c:dPt>
            <c:idx val="1"/>
            <c:invertIfNegative val="0"/>
            <c:bubble3D val="0"/>
            <c:spPr>
              <a:solidFill>
                <a:srgbClr val="0099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69-4812-A679-CDE98A4903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'GRAFICOS 2021-2022'!$D$43:$E$43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'GRAFICOS 2021-2022'!$D$44:$E$44</c:f>
              <c:numCache>
                <c:formatCode>0.00</c:formatCode>
                <c:ptCount val="2"/>
                <c:pt idx="0">
                  <c:v>0.8869731800766284</c:v>
                </c:pt>
                <c:pt idx="1">
                  <c:v>3.0535211267605633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69-4812-A679-CDE98A4903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8152552"/>
        <c:axId val="588161552"/>
      </c:barChart>
      <c:catAx>
        <c:axId val="58815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88161552"/>
        <c:crosses val="autoZero"/>
        <c:auto val="1"/>
        <c:lblAlgn val="ctr"/>
        <c:lblOffset val="100"/>
        <c:noMultiLvlLbl val="0"/>
      </c:catAx>
      <c:valAx>
        <c:axId val="58816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88152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C45-438C-82D1-D8D54C1D05FB}"/>
              </c:ext>
            </c:extLst>
          </c:dPt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C45-438C-82D1-D8D54C1D05FB}"/>
              </c:ext>
            </c:extLst>
          </c:dPt>
          <c:dPt>
            <c:idx val="2"/>
            <c:invertIfNegative val="0"/>
            <c:bubble3D val="0"/>
            <c:spPr>
              <a:solidFill>
                <a:srgbClr val="FF66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C45-438C-82D1-D8D54C1D05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Hoja1!$B$77:$B$80</c:f>
              <c:strCache>
                <c:ptCount val="4"/>
                <c:pt idx="0">
                  <c:v>TERAPIA DE CONDUCTO</c:v>
                </c:pt>
                <c:pt idx="1">
                  <c:v>CONTROL DE PLACA</c:v>
                </c:pt>
                <c:pt idx="2">
                  <c:v>DETARTRAJE</c:v>
                </c:pt>
                <c:pt idx="3">
                  <c:v>FLUOR</c:v>
                </c:pt>
              </c:strCache>
            </c:strRef>
          </c:cat>
          <c:val>
            <c:numRef>
              <c:f>Hoja1!$C$77:$C$80</c:f>
              <c:numCache>
                <c:formatCode>General</c:formatCode>
                <c:ptCount val="4"/>
                <c:pt idx="0">
                  <c:v>184</c:v>
                </c:pt>
                <c:pt idx="1">
                  <c:v>1268</c:v>
                </c:pt>
                <c:pt idx="2">
                  <c:v>968</c:v>
                </c:pt>
                <c:pt idx="3">
                  <c:v>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45-438C-82D1-D8D54C1D0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8993520"/>
        <c:axId val="528994240"/>
      </c:barChart>
      <c:catAx>
        <c:axId val="528993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28994240"/>
        <c:crosses val="autoZero"/>
        <c:auto val="1"/>
        <c:lblAlgn val="ctr"/>
        <c:lblOffset val="100"/>
        <c:noMultiLvlLbl val="0"/>
      </c:catAx>
      <c:valAx>
        <c:axId val="528994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2899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NATALIDAD VIGENCIA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CE5-44A0-8381-D1616F7AF017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CE5-44A0-8381-D1616F7AF0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Hoja1!$B$107:$B$108</c:f>
              <c:strCache>
                <c:ptCount val="2"/>
                <c:pt idx="0">
                  <c:v>FEMENINOS</c:v>
                </c:pt>
                <c:pt idx="1">
                  <c:v>MASCULINOS</c:v>
                </c:pt>
              </c:strCache>
            </c:strRef>
          </c:cat>
          <c:val>
            <c:numRef>
              <c:f>Hoja1!$D$107:$D$108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E5-44A0-8381-D1616F7AF0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REPRESENTACIÓN PORCENTUAL DE LA CONTRATACIÓN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FA8D-4210-AD8C-74B142AE0DFF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FA8D-4210-AD8C-74B142AE0DFF}"/>
              </c:ext>
            </c:extLst>
          </c:dPt>
          <c:dPt>
            <c:idx val="2"/>
            <c:invertIfNegative val="0"/>
            <c:bubble3D val="0"/>
            <c:spPr>
              <a:solidFill>
                <a:srgbClr val="9933F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FA8D-4210-AD8C-74B142AE0DFF}"/>
              </c:ext>
            </c:extLst>
          </c:dPt>
          <c:dPt>
            <c:idx val="3"/>
            <c:invertIfNegative val="0"/>
            <c:bubble3D val="0"/>
            <c:spPr>
              <a:solidFill>
                <a:srgbClr val="FF66CC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FA8D-4210-AD8C-74B142AE0DFF}"/>
              </c:ext>
            </c:extLst>
          </c:dPt>
          <c:dLbls>
            <c:dLbl>
              <c:idx val="0"/>
              <c:layout>
                <c:manualLayout>
                  <c:x val="3.7581705994910931E-2"/>
                  <c:y val="-3.8443168434915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8D-4210-AD8C-74B142AE0DFF}"/>
                </c:ext>
              </c:extLst>
            </c:dLbl>
            <c:dLbl>
              <c:idx val="1"/>
              <c:layout>
                <c:manualLayout>
                  <c:x val="2.6620375079728521E-2"/>
                  <c:y val="-3.8443168434915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8D-4210-AD8C-74B142AE0DFF}"/>
                </c:ext>
              </c:extLst>
            </c:dLbl>
            <c:dLbl>
              <c:idx val="2"/>
              <c:layout>
                <c:manualLayout>
                  <c:x val="1.7224948581000845E-2"/>
                  <c:y val="-3.0205346627433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8D-4210-AD8C-74B142AE0DFF}"/>
                </c:ext>
              </c:extLst>
            </c:dLbl>
            <c:dLbl>
              <c:idx val="3"/>
              <c:layout>
                <c:manualLayout>
                  <c:x val="2.3488566246819335E-2"/>
                  <c:y val="-2.4713465422445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8D-4210-AD8C-74B142AE0D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'CONSOLIDADO CONTRATACIÓN 2022'!$B$4:$B$7</c:f>
              <c:strCache>
                <c:ptCount val="4"/>
                <c:pt idx="0">
                  <c:v>Suministros</c:v>
                </c:pt>
                <c:pt idx="1">
                  <c:v>Prestación de servicios</c:v>
                </c:pt>
                <c:pt idx="2">
                  <c:v>Atípicos</c:v>
                </c:pt>
                <c:pt idx="3">
                  <c:v>Apoyo a la gestión</c:v>
                </c:pt>
              </c:strCache>
            </c:strRef>
          </c:cat>
          <c:val>
            <c:numRef>
              <c:f>'CONSOLIDADO CONTRATACIÓN 2022'!$E$4:$E$7</c:f>
              <c:numCache>
                <c:formatCode>0%</c:formatCode>
                <c:ptCount val="4"/>
                <c:pt idx="0">
                  <c:v>0.50450450450450446</c:v>
                </c:pt>
                <c:pt idx="1">
                  <c:v>0.29729729729729731</c:v>
                </c:pt>
                <c:pt idx="2">
                  <c:v>0.11711711711711711</c:v>
                </c:pt>
                <c:pt idx="3">
                  <c:v>8.1081081081081086E-2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8D-4210-AD8C-74B142AE0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5673280"/>
        <c:axId val="485674360"/>
        <c:axId val="0"/>
      </c:bar3DChart>
      <c:catAx>
        <c:axId val="48567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85674360"/>
        <c:crosses val="autoZero"/>
        <c:auto val="1"/>
        <c:lblAlgn val="ctr"/>
        <c:lblOffset val="100"/>
        <c:noMultiLvlLbl val="0"/>
      </c:catAx>
      <c:valAx>
        <c:axId val="48567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8567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EJECUCIÓN DE INGRESOS VIGENCIA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Hoja2!$A$88</c:f>
              <c:strCache>
                <c:ptCount val="1"/>
                <c:pt idx="0">
                  <c:v>INGRESOS RECONOCIDO</c:v>
                </c:pt>
              </c:strCache>
            </c:strRef>
          </c:tx>
          <c:spPr>
            <a:solidFill>
              <a:srgbClr val="0066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Hoja2!$B$88:$C$88</c:f>
              <c:numCache>
                <c:formatCode>"$"#,##0</c:formatCode>
                <c:ptCount val="1"/>
                <c:pt idx="0">
                  <c:v>4322433042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DE-40EA-A1B0-1FE14BB8A671}"/>
            </c:ext>
          </c:extLst>
        </c:ser>
        <c:ser>
          <c:idx val="1"/>
          <c:order val="1"/>
          <c:tx>
            <c:strRef>
              <c:f>Hoja2!$A$89</c:f>
              <c:strCache>
                <c:ptCount val="1"/>
                <c:pt idx="0">
                  <c:v>INGRESO RECAUDADO</c:v>
                </c:pt>
              </c:strCache>
            </c:strRef>
          </c:tx>
          <c:spPr>
            <a:solidFill>
              <a:srgbClr val="FF99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Hoja2!$B$89:$C$89</c:f>
              <c:numCache>
                <c:formatCode>"$"#,##0</c:formatCode>
                <c:ptCount val="1"/>
                <c:pt idx="0">
                  <c:v>3828656382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DE-40EA-A1B0-1FE14BB8A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089488"/>
        <c:axId val="232095248"/>
      </c:barChart>
      <c:catAx>
        <c:axId val="2320894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32095248"/>
        <c:crosses val="autoZero"/>
        <c:auto val="1"/>
        <c:lblAlgn val="ctr"/>
        <c:lblOffset val="100"/>
        <c:noMultiLvlLbl val="0"/>
      </c:catAx>
      <c:valAx>
        <c:axId val="23209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3208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EJECUCIÓN DE GASTOS VIGENCIA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Hoja2!$A$91</c:f>
              <c:strCache>
                <c:ptCount val="1"/>
                <c:pt idx="0">
                  <c:v>GASTOS COMPROMETIDOS</c:v>
                </c:pt>
              </c:strCache>
            </c:strRef>
          </c:tx>
          <c:spPr>
            <a:solidFill>
              <a:srgbClr val="CC66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Hoja2!$B$91:$C$91</c:f>
              <c:numCache>
                <c:formatCode>"$"#,##0</c:formatCode>
                <c:ptCount val="1"/>
                <c:pt idx="0">
                  <c:v>4267875953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A-4CB9-9254-42BEAF2E1696}"/>
            </c:ext>
          </c:extLst>
        </c:ser>
        <c:ser>
          <c:idx val="1"/>
          <c:order val="1"/>
          <c:tx>
            <c:strRef>
              <c:f>Hoja2!$A$92</c:f>
              <c:strCache>
                <c:ptCount val="1"/>
                <c:pt idx="0">
                  <c:v>GASTOS PAGADOS</c:v>
                </c:pt>
              </c:strCache>
            </c:strRef>
          </c:tx>
          <c:spPr>
            <a:solidFill>
              <a:srgbClr val="00FF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Hoja2!$B$92:$C$92</c:f>
              <c:numCache>
                <c:formatCode>"$"#,##0</c:formatCode>
                <c:ptCount val="1"/>
                <c:pt idx="0">
                  <c:v>3143812323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1A-4CB9-9254-42BEAF2E1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405864"/>
        <c:axId val="518402264"/>
      </c:barChart>
      <c:catAx>
        <c:axId val="518405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8402264"/>
        <c:crosses val="autoZero"/>
        <c:auto val="1"/>
        <c:lblAlgn val="ctr"/>
        <c:lblOffset val="100"/>
        <c:noMultiLvlLbl val="0"/>
      </c:catAx>
      <c:valAx>
        <c:axId val="51840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840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USUARIOS SATISFECHOS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FF00FF"/>
            </a:solidFill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62E-4719-9C0E-8CFEB79E818D}"/>
              </c:ext>
            </c:extLst>
          </c:dPt>
          <c:dPt>
            <c:idx val="1"/>
            <c:bubble3D val="0"/>
            <c:spPr>
              <a:solidFill>
                <a:srgbClr val="FF00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2E-4719-9C0E-8CFEB79E818D}"/>
              </c:ext>
            </c:extLst>
          </c:dPt>
          <c:cat>
            <c:strRef>
              <c:f>'GRAFICOS 2021-2022'!$B$51:$C$51</c:f>
              <c:strCache>
                <c:ptCount val="2"/>
                <c:pt idx="0">
                  <c:v>AÑO 2021</c:v>
                </c:pt>
                <c:pt idx="1">
                  <c:v>AÑO 2022</c:v>
                </c:pt>
              </c:strCache>
            </c:strRef>
          </c:cat>
          <c:val>
            <c:numRef>
              <c:f>'GRAFICOS 2021-2022'!$B$54:$C$54</c:f>
              <c:numCache>
                <c:formatCode>0.0%</c:formatCode>
                <c:ptCount val="2"/>
                <c:pt idx="0">
                  <c:v>0.99378453038674031</c:v>
                </c:pt>
                <c:pt idx="1">
                  <c:v>0.99831252109348634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2E-4719-9C0E-8CFEB79E8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800"/>
              <a:t>GESTIÓN DE PETICIONES, QUEJAS, RECLAMOS, SUGERENCIAS Y DENUNCIAS</a:t>
            </a:r>
          </a:p>
          <a:p>
            <a:pPr>
              <a:defRPr sz="1800"/>
            </a:pPr>
            <a:r>
              <a:rPr lang="es-CO" sz="1800"/>
              <a:t>VIGENCIA 2022</a:t>
            </a:r>
          </a:p>
        </c:rich>
      </c:tx>
      <c:layout>
        <c:manualLayout>
          <c:xMode val="edge"/>
          <c:yMode val="edge"/>
          <c:x val="0.1776242242610158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E5-4AF0-B852-DA3AC5E34CE9}"/>
              </c:ext>
            </c:extLst>
          </c:dPt>
          <c:dPt>
            <c:idx val="2"/>
            <c:invertIfNegative val="0"/>
            <c:bubble3D val="0"/>
            <c:spPr>
              <a:solidFill>
                <a:srgbClr val="CC66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EE5-4AF0-B852-DA3AC5E34CE9}"/>
              </c:ext>
            </c:extLst>
          </c:dPt>
          <c:dPt>
            <c:idx val="3"/>
            <c:invertIfNegative val="0"/>
            <c:bubble3D val="0"/>
            <c:spPr>
              <a:solidFill>
                <a:srgbClr val="00FF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EE5-4AF0-B852-DA3AC5E34CE9}"/>
              </c:ext>
            </c:extLst>
          </c:dPt>
          <c:dPt>
            <c:idx val="4"/>
            <c:invertIfNegative val="0"/>
            <c:bubble3D val="0"/>
            <c:spPr>
              <a:solidFill>
                <a:srgbClr val="FFFF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EE5-4AF0-B852-DA3AC5E34C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Hoja3!$A$5:$A$9</c:f>
              <c:strCache>
                <c:ptCount val="5"/>
                <c:pt idx="0">
                  <c:v>Felicitaciones</c:v>
                </c:pt>
                <c:pt idx="1">
                  <c:v>Comentarios positivos</c:v>
                </c:pt>
                <c:pt idx="2">
                  <c:v>Sugerencias</c:v>
                </c:pt>
                <c:pt idx="3">
                  <c:v>Peticiones</c:v>
                </c:pt>
                <c:pt idx="4">
                  <c:v>Quejas</c:v>
                </c:pt>
              </c:strCache>
            </c:strRef>
          </c:cat>
          <c:val>
            <c:numRef>
              <c:f>Hoja3!$B$5:$B$9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E5-4AF0-B852-DA3AC5E34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937464"/>
        <c:axId val="231939624"/>
      </c:barChart>
      <c:catAx>
        <c:axId val="23193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31939624"/>
        <c:crosses val="autoZero"/>
        <c:auto val="1"/>
        <c:lblAlgn val="ctr"/>
        <c:lblOffset val="100"/>
        <c:noMultiLvlLbl val="0"/>
      </c:catAx>
      <c:valAx>
        <c:axId val="23193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31937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2A43C1-BD98-4701-B557-789470878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90E88C-047B-4EEC-BC0E-22EAB1F822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596250-ACA0-441F-B773-66775EB7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964C01-6159-4EAF-B434-9FDBF1824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E2FDE2-F44D-4E86-A6EA-D0D22EA2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07173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F0BD65-0EAC-4D59-AACF-FCB433C58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7D2F53-5F54-47EF-BD02-F51C09188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565094-05AD-49FD-B8F6-0E7B5161C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DE39C8-E189-475A-ADCB-7A50786E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A4812-9A00-43E4-865F-1975EAF4A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443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7D017-68D4-457E-9E6B-6093E6B30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094E4A-1841-4900-8B7C-5B49FC2D2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BCDFFB-38CE-48A9-9FA5-86DB4174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588620-ABD7-498A-B322-3EF2F5801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5047C8-F192-4843-9880-2A6BEF05B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04983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EB134C-2E0A-4656-A72A-046FB2E4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977A0A-82F9-47E5-9223-E7135C6C6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4CC1FF-83CE-4168-8F1C-C256FBAB35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FC0C75-095E-4292-99F8-F86CD1A7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5AD5A0-0329-410C-993D-A4E416B03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220F58-B655-40B4-8152-575033F99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958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D9F231-098E-4D0E-A20A-01612E6DA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F82E40-7DC4-46A7-9CCB-46320A8F9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8B5FA06-8CD9-4100-9A7A-0F8D8B767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A017122-7BEC-4A35-909F-84DB42D50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742968-A3DF-46BD-9189-C98B51EDF1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331C5F8-C981-49C7-99CC-AD75D55E2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41F9E0-08D8-4FA8-960B-9AF7D590F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C5895F2-AA38-4E0B-B17D-83688F44D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9468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FAE50E-0198-40D3-9BAD-9F65A5089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5439A2-326D-40A8-A34E-D3FFDB74A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0D29AF0-340C-480E-A585-7DEBCBFB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BC9429-BCB0-4614-9F3E-1A306DBF5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9901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74E1C-99A6-42DC-9215-FCD62B03C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4D42E54-670F-44BA-BDFC-45D52A180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EDCBAB-7D74-4713-8445-B8F564315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7534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1D2079-746E-41B3-9C4E-569A5758E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FE10E1-5029-45CB-84EC-3EA79EF26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EC960B-37C4-4CD7-B943-1BB1572E5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EF48F0-339E-48F3-8750-CA26E80C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B54060-6A1F-492C-A54E-F09AF56A8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3AE428-A98D-451A-BAFB-F0F90CF5E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13389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3C059-91C5-4BD7-810D-B8F63AF91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628B5D-88C3-478C-A094-6F761D3DCA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E100D4-F13C-4E47-931D-ECB9750EF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8B4240-E15E-451F-81F3-EAC07F6D3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3CB9CA-829A-49B2-BB23-85FF12E2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F8E835-5DEA-4BB7-AED7-2F537E29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5003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F9F63B-513A-4B30-AC46-BEEA0053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A3B5BF-2698-4AAB-BEC8-BC145A329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DFEDC4-DCAB-4442-B7EA-62988F9CE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61CDAE-8561-4099-8C00-AE2CEB393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876873-A9A6-4C97-BD42-7EB5E5F11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73463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D60404-0BC2-4030-B4A8-B474C097DC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3DDA04A-81D3-4E19-9090-799ABF7A3C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D1C7B0-441C-4060-A8E1-26BB36E4A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7991D8-D2F1-450F-9F7C-4EBABA481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A8F3A4-2851-46CC-BDDA-2CC2B5793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0959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A1A631A-753A-462F-8FC3-9556684C3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E32A893-BFBF-46BA-BD56-C5AAEEFD5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CBD225-DE5C-4376-8179-9F2F20FE7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903DC-9F0A-4A18-BDD2-936E2D805047}" type="datetimeFigureOut">
              <a:rPr lang="es-CO" smtClean="0"/>
              <a:t>25/04/2023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00485E-B2B2-4D7E-80DE-A94FF80F43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B82A88-4B21-4ABA-A875-6A78077DB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40828-81B6-45DA-8055-BF92354F59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3092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nemosalamanca.es/mejora-del-servicio-de-urgencias-medicas-extra-hospitalarias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uscarempleo.republica.com/contrato-7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istracion-financia.blogspot.com/2015/10/administracion-financiera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tecarios.com/la-satisfaccion-los-usuarios-mundo-la-informacion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spitalyali.gov.co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ospitalyali@hotmail.com" TargetMode="External"/><Relationship Id="rId4" Type="http://schemas.openxmlformats.org/officeDocument/2006/relationships/hyperlink" Target="https://www.facebook.com/eseyali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lviejoclub.blogspot.com/2014_12_01_archive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79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8" name="Rectangle 81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83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0" name="Rectangle 85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Rectangle 87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437FD4-8A1D-49C9-92C0-18ACB4671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893" y="243730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RENDICIÓN DE CUENTAS </a:t>
            </a:r>
            <a:b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5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VIGENCIA 2022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139DDF-0964-4414-B1E0-3814F62B55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6226" y="4231862"/>
            <a:ext cx="4126272" cy="1055755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FFFFFF"/>
                </a:solidFill>
                <a:effectLst/>
              </a:rPr>
              <a:t>SEVERIANO ANTONIO RIVERA ANAYA</a:t>
            </a:r>
          </a:p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FFFFFF"/>
                </a:solidFill>
              </a:rPr>
              <a:t>GERENTE</a:t>
            </a:r>
            <a:endParaRPr lang="en-US" sz="2000" dirty="0">
              <a:solidFill>
                <a:srgbClr val="FFFFFF"/>
              </a:solidFill>
              <a:effectLst/>
            </a:endParaRPr>
          </a:p>
        </p:txBody>
      </p:sp>
      <p:pic>
        <p:nvPicPr>
          <p:cNvPr id="1026" name="Imagen 4" descr="Sin título">
            <a:extLst>
              <a:ext uri="{FF2B5EF4-FFF2-40B4-BE49-F238E27FC236}">
                <a16:creationId xmlns:a16="http://schemas.microsoft.com/office/drawing/2014/main" id="{F722C58B-F410-4A49-A7BD-A368CBAB7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668196"/>
            <a:ext cx="5608320" cy="347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354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7" descr="Imagen que contiene interior, verde, pequeño, cuarto de hospital&#10;&#10;Descripción generada automáticamente">
            <a:extLst>
              <a:ext uri="{FF2B5EF4-FFF2-40B4-BE49-F238E27FC236}">
                <a16:creationId xmlns:a16="http://schemas.microsoft.com/office/drawing/2014/main" id="{514D945F-D0AC-4F31-99A3-9333551C8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" y="18256"/>
            <a:ext cx="12191999" cy="6821487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870" y="2394442"/>
            <a:ext cx="10515600" cy="1325563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6000" dirty="0">
                <a:solidFill>
                  <a:srgbClr val="002060"/>
                </a:solidFill>
              </a:rPr>
              <a:t>PRESTACIÓN DE SERVICIOS</a:t>
            </a:r>
          </a:p>
        </p:txBody>
      </p:sp>
    </p:spTree>
    <p:extLst>
      <p:ext uri="{BB962C8B-B14F-4D97-AF65-F5344CB8AC3E}">
        <p14:creationId xmlns:p14="http://schemas.microsoft.com/office/powerpoint/2010/main" val="3844282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PRODUCCIÓN VIGENCIAS 2021 - 2022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A2069F6-E4DB-7A16-1A25-B4E5EC81C4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240338"/>
              </p:ext>
            </p:extLst>
          </p:nvPr>
        </p:nvGraphicFramePr>
        <p:xfrm>
          <a:off x="1789875" y="1351722"/>
          <a:ext cx="9222682" cy="5432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2451">
                  <a:extLst>
                    <a:ext uri="{9D8B030D-6E8A-4147-A177-3AD203B41FA5}">
                      <a16:colId xmlns:a16="http://schemas.microsoft.com/office/drawing/2014/main" val="1057974940"/>
                    </a:ext>
                  </a:extLst>
                </a:gridCol>
                <a:gridCol w="1557169">
                  <a:extLst>
                    <a:ext uri="{9D8B030D-6E8A-4147-A177-3AD203B41FA5}">
                      <a16:colId xmlns:a16="http://schemas.microsoft.com/office/drawing/2014/main" val="2305070640"/>
                    </a:ext>
                  </a:extLst>
                </a:gridCol>
                <a:gridCol w="1529195">
                  <a:extLst>
                    <a:ext uri="{9D8B030D-6E8A-4147-A177-3AD203B41FA5}">
                      <a16:colId xmlns:a16="http://schemas.microsoft.com/office/drawing/2014/main" val="667130221"/>
                    </a:ext>
                  </a:extLst>
                </a:gridCol>
                <a:gridCol w="1523867">
                  <a:extLst>
                    <a:ext uri="{9D8B030D-6E8A-4147-A177-3AD203B41FA5}">
                      <a16:colId xmlns:a16="http://schemas.microsoft.com/office/drawing/2014/main" val="2074422260"/>
                    </a:ext>
                  </a:extLst>
                </a:gridCol>
              </a:tblGrid>
              <a:tr h="56808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1" u="none" strike="noStrike" dirty="0">
                          <a:effectLst/>
                        </a:rPr>
                        <a:t>CONCEPTO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FE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1" u="none" strike="noStrike" dirty="0">
                          <a:effectLst/>
                        </a:rPr>
                        <a:t>2021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FE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1" u="none" strike="noStrike" dirty="0">
                          <a:effectLst/>
                        </a:rPr>
                        <a:t>2022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FE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1" u="none" strike="noStrike" dirty="0">
                          <a:effectLst/>
                        </a:rPr>
                        <a:t>% VARIACIÓN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FE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199665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Biológicos aplicados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2534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2583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2%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494929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Controles de enfermería  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1779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1252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-30%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894309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Citologías 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877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937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7%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6275545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Consultas de medicina general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8465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11750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39%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0058023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 dirty="0">
                          <a:effectLst/>
                        </a:rPr>
                        <a:t>Urgencias Médicas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1336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1885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41%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4981310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Consultas odontológicas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1416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1647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16%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461905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 dirty="0">
                          <a:effectLst/>
                        </a:rPr>
                        <a:t>Tratamientos terminados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533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734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38%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833776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Sellantes aplicados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79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365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362%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459349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Superficies obturadas 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4562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6537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43%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43344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Exodoncias 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414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473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14%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154466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Partos vaginales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27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20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-26%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38828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Egresos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109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118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8%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23674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Imágenes diagnósticas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567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799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41%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49485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Exámenes de laboratorio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17810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24667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39%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377425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700" u="none" strike="noStrike">
                          <a:effectLst/>
                        </a:rPr>
                        <a:t>Número de visitas domiciliarias e institucionales - PIC</a:t>
                      </a:r>
                      <a:endParaRPr lang="pt-BR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1385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1288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-7%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444803"/>
                  </a:ext>
                </a:extLst>
              </a:tr>
              <a:tr h="289173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700" u="none" strike="noStrike">
                          <a:effectLst/>
                        </a:rPr>
                        <a:t>Número de talleres colectivos -PIC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609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>
                          <a:effectLst/>
                        </a:rPr>
                        <a:t>290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CO" sz="1700" u="none" strike="noStrike" dirty="0">
                          <a:effectLst/>
                        </a:rPr>
                        <a:t>-52%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72" marR="8972" marT="89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660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0377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289551B-3AF1-5053-11D7-EB119ED000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357612"/>
              </p:ext>
            </p:extLst>
          </p:nvPr>
        </p:nvGraphicFramePr>
        <p:xfrm>
          <a:off x="1910932" y="1271901"/>
          <a:ext cx="9157561" cy="5258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87943">
                  <a:extLst>
                    <a:ext uri="{9D8B030D-6E8A-4147-A177-3AD203B41FA5}">
                      <a16:colId xmlns:a16="http://schemas.microsoft.com/office/drawing/2014/main" val="3080307795"/>
                    </a:ext>
                  </a:extLst>
                </a:gridCol>
                <a:gridCol w="1717696">
                  <a:extLst>
                    <a:ext uri="{9D8B030D-6E8A-4147-A177-3AD203B41FA5}">
                      <a16:colId xmlns:a16="http://schemas.microsoft.com/office/drawing/2014/main" val="144075969"/>
                    </a:ext>
                  </a:extLst>
                </a:gridCol>
                <a:gridCol w="2351922">
                  <a:extLst>
                    <a:ext uri="{9D8B030D-6E8A-4147-A177-3AD203B41FA5}">
                      <a16:colId xmlns:a16="http://schemas.microsoft.com/office/drawing/2014/main" val="1314940382"/>
                    </a:ext>
                  </a:extLst>
                </a:gridCol>
              </a:tblGrid>
              <a:tr h="258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1" u="none" strike="noStrike" dirty="0">
                          <a:effectLst/>
                        </a:rPr>
                        <a:t>EVENTOS ADVERSOS REPORTADOS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1" u="none" strike="noStrike" dirty="0">
                          <a:effectLst/>
                        </a:rPr>
                        <a:t>CANTIDAD 2021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b="1" u="none" strike="noStrike" dirty="0">
                          <a:effectLst/>
                        </a:rPr>
                        <a:t>CANTIDAD 2022</a:t>
                      </a:r>
                      <a:endParaRPr lang="es-CO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73920"/>
                  </a:ext>
                </a:extLst>
              </a:tr>
              <a:tr h="34763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700" u="none" strike="noStrike" dirty="0">
                          <a:effectLst/>
                        </a:rPr>
                        <a:t>Número total de caídas en el servicio de hospitalización</a:t>
                      </a:r>
                      <a:endParaRPr lang="es-E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9718945"/>
                  </a:ext>
                </a:extLst>
              </a:tr>
              <a:tr h="25834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700" u="none" strike="noStrike">
                          <a:effectLst/>
                        </a:rPr>
                        <a:t>Número total de caídas en el servicio de urgencias</a:t>
                      </a:r>
                      <a:endParaRPr lang="es-ES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1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1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8857396"/>
                  </a:ext>
                </a:extLst>
              </a:tr>
              <a:tr h="440046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700" u="none" strike="noStrike">
                          <a:effectLst/>
                        </a:rPr>
                        <a:t>Número total de caídas en el servicio de consulta externa </a:t>
                      </a:r>
                      <a:endParaRPr lang="es-ES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2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537382"/>
                  </a:ext>
                </a:extLst>
              </a:tr>
              <a:tr h="50870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700" u="none" strike="noStrike">
                          <a:effectLst/>
                        </a:rPr>
                        <a:t>Número total de caídas en los servicios de apoyo diagnóstico</a:t>
                      </a:r>
                      <a:endParaRPr lang="es-ES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 dirty="0">
                          <a:effectLst/>
                        </a:rPr>
                        <a:t>0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009659"/>
                  </a:ext>
                </a:extLst>
              </a:tr>
              <a:tr h="508701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700" u="none" strike="noStrike">
                          <a:effectLst/>
                        </a:rPr>
                        <a:t>Número total de caídas que se clasificaron como evento adverso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3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128729"/>
                  </a:ext>
                </a:extLst>
              </a:tr>
              <a:tr h="508701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700" u="none" strike="noStrike">
                          <a:effectLst/>
                        </a:rPr>
                        <a:t>Número total de caídas que se clasificaron como incidente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1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4961649"/>
                  </a:ext>
                </a:extLst>
              </a:tr>
              <a:tr h="75905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700" u="none" strike="noStrike">
                          <a:effectLst/>
                        </a:rPr>
                        <a:t>Número total de eventos adversos relacionados con la administración de medicamentos en el servicio de hospitalización</a:t>
                      </a:r>
                      <a:endParaRPr lang="es-ES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71431"/>
                  </a:ext>
                </a:extLst>
              </a:tr>
              <a:tr h="75905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700" u="none" strike="noStrike">
                          <a:effectLst/>
                        </a:rPr>
                        <a:t>Número total de eventos adversos relacionados con la administración de medicamentos en el servicio de urgencias</a:t>
                      </a:r>
                      <a:endParaRPr lang="es-ES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>
                          <a:effectLst/>
                        </a:rPr>
                        <a:t>0</a:t>
                      </a:r>
                      <a:endParaRPr lang="es-CO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055768"/>
                  </a:ext>
                </a:extLst>
              </a:tr>
              <a:tr h="75905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700" u="none" strike="noStrike">
                          <a:effectLst/>
                        </a:rPr>
                        <a:t>Número total de pacientes que desarrollan ulceras por presión durante el periodo de hospitalización que se clasificaron como evento adverso</a:t>
                      </a:r>
                      <a:endParaRPr lang="es-ES" sz="1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 dirty="0">
                          <a:effectLst/>
                        </a:rPr>
                        <a:t>0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700" u="none" strike="noStrike" dirty="0">
                          <a:effectLst/>
                        </a:rPr>
                        <a:t>0</a:t>
                      </a:r>
                      <a:endParaRPr lang="es-CO" sz="1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73" marR="8273" marT="82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913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3852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chemeClr val="tx1"/>
                </a:solidFill>
              </a:rPr>
              <a:t>INDICADORES DE CALIDAD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6FE27E1-243F-48D3-5A35-928EC5935C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3699711"/>
              </p:ext>
            </p:extLst>
          </p:nvPr>
        </p:nvGraphicFramePr>
        <p:xfrm>
          <a:off x="2352261" y="1470992"/>
          <a:ext cx="7487478" cy="33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AC627948-824D-4289-B866-B1C9FE69D6F4}"/>
              </a:ext>
            </a:extLst>
          </p:cNvPr>
          <p:cNvSpPr/>
          <p:nvPr/>
        </p:nvSpPr>
        <p:spPr>
          <a:xfrm>
            <a:off x="4101548" y="5261113"/>
            <a:ext cx="3988903" cy="463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/>
              <a:t>Meta: menor o igual a 3%</a:t>
            </a:r>
          </a:p>
        </p:txBody>
      </p:sp>
    </p:spTree>
    <p:extLst>
      <p:ext uri="{BB962C8B-B14F-4D97-AF65-F5344CB8AC3E}">
        <p14:creationId xmlns:p14="http://schemas.microsoft.com/office/powerpoint/2010/main" val="2328882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B0A42615-5999-E032-6A83-6FC9AFBD11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2874633"/>
              </p:ext>
            </p:extLst>
          </p:nvPr>
        </p:nvGraphicFramePr>
        <p:xfrm>
          <a:off x="2862471" y="1364974"/>
          <a:ext cx="7195930" cy="3435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824BC3AD-0D25-222D-C7BC-D16B27781B1D}"/>
              </a:ext>
            </a:extLst>
          </p:cNvPr>
          <p:cNvSpPr/>
          <p:nvPr/>
        </p:nvSpPr>
        <p:spPr>
          <a:xfrm>
            <a:off x="4101548" y="5261113"/>
            <a:ext cx="3988903" cy="463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/>
              <a:t>Meta: menor o igual a 3%</a:t>
            </a:r>
          </a:p>
        </p:txBody>
      </p:sp>
    </p:spTree>
    <p:extLst>
      <p:ext uri="{BB962C8B-B14F-4D97-AF65-F5344CB8AC3E}">
        <p14:creationId xmlns:p14="http://schemas.microsoft.com/office/powerpoint/2010/main" val="552080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1D0CFAB7-C395-4C18-BC7A-6E49455F1A5D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162C5C6B-D414-6C15-A121-2CB651B8D3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9720832"/>
              </p:ext>
            </p:extLst>
          </p:nvPr>
        </p:nvGraphicFramePr>
        <p:xfrm>
          <a:off x="2663687" y="1285461"/>
          <a:ext cx="7328451" cy="3515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B2E535CA-DF5A-8098-A729-77970BE51B81}"/>
              </a:ext>
            </a:extLst>
          </p:cNvPr>
          <p:cNvSpPr/>
          <p:nvPr/>
        </p:nvSpPr>
        <p:spPr>
          <a:xfrm>
            <a:off x="4101548" y="5340626"/>
            <a:ext cx="3988903" cy="463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/>
              <a:t>Meta: menor o igual a 30 minutos</a:t>
            </a:r>
          </a:p>
        </p:txBody>
      </p:sp>
    </p:spTree>
    <p:extLst>
      <p:ext uri="{BB962C8B-B14F-4D97-AF65-F5344CB8AC3E}">
        <p14:creationId xmlns:p14="http://schemas.microsoft.com/office/powerpoint/2010/main" val="1691272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43577A82-98A8-4318-AD77-B988A55E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F6F84D1A-AB19-22E5-689D-ECF7146F02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9580738"/>
              </p:ext>
            </p:extLst>
          </p:nvPr>
        </p:nvGraphicFramePr>
        <p:xfrm>
          <a:off x="2623930" y="1524001"/>
          <a:ext cx="7606747" cy="3949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ángulo 9">
            <a:extLst>
              <a:ext uri="{FF2B5EF4-FFF2-40B4-BE49-F238E27FC236}">
                <a16:creationId xmlns:a16="http://schemas.microsoft.com/office/drawing/2014/main" id="{0B4591D8-B5F4-2732-36AF-E5119957B894}"/>
              </a:ext>
            </a:extLst>
          </p:cNvPr>
          <p:cNvSpPr/>
          <p:nvPr/>
        </p:nvSpPr>
        <p:spPr>
          <a:xfrm>
            <a:off x="4101548" y="5782925"/>
            <a:ext cx="3988903" cy="463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/>
              <a:t>Meta: menor o igual a 3 días</a:t>
            </a:r>
          </a:p>
        </p:txBody>
      </p:sp>
    </p:spTree>
    <p:extLst>
      <p:ext uri="{BB962C8B-B14F-4D97-AF65-F5344CB8AC3E}">
        <p14:creationId xmlns:p14="http://schemas.microsoft.com/office/powerpoint/2010/main" val="3456909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CA39155C-9501-4B3D-B949-4ABA478B0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INDICADORES DE CALIDAD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7421133B-E605-9B95-25F9-EC413415BB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7156072"/>
              </p:ext>
            </p:extLst>
          </p:nvPr>
        </p:nvGraphicFramePr>
        <p:xfrm>
          <a:off x="2544417" y="1311965"/>
          <a:ext cx="7938053" cy="4081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CD3B68D5-3057-1EBC-14F8-73DF02E9BBCD}"/>
              </a:ext>
            </a:extLst>
          </p:cNvPr>
          <p:cNvSpPr/>
          <p:nvPr/>
        </p:nvSpPr>
        <p:spPr>
          <a:xfrm>
            <a:off x="4101548" y="5782925"/>
            <a:ext cx="3988903" cy="463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/>
              <a:t>Meta: menor o igual a 3 días</a:t>
            </a:r>
          </a:p>
        </p:txBody>
      </p:sp>
    </p:spTree>
    <p:extLst>
      <p:ext uri="{BB962C8B-B14F-4D97-AF65-F5344CB8AC3E}">
        <p14:creationId xmlns:p14="http://schemas.microsoft.com/office/powerpoint/2010/main" val="785976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F47BFB35-C0A8-45A9-9B8C-E575451D354C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MORBILIDAD VIGENCIA 2022</a:t>
            </a:r>
          </a:p>
        </p:txBody>
      </p:sp>
      <p:sp>
        <p:nvSpPr>
          <p:cNvPr id="12" name="Título 10">
            <a:extLst>
              <a:ext uri="{FF2B5EF4-FFF2-40B4-BE49-F238E27FC236}">
                <a16:creationId xmlns:a16="http://schemas.microsoft.com/office/drawing/2014/main" id="{56BF5654-7ED5-4A07-A762-12DE8339C4F3}"/>
              </a:ext>
            </a:extLst>
          </p:cNvPr>
          <p:cNvSpPr txBox="1">
            <a:spLocks/>
          </p:cNvSpPr>
          <p:nvPr/>
        </p:nvSpPr>
        <p:spPr>
          <a:xfrm>
            <a:off x="2757420" y="1340972"/>
            <a:ext cx="7624689" cy="56649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CAUSAS DE CONSULTA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E86B417-40E4-4025-8C77-6F018AF87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181781"/>
              </p:ext>
            </p:extLst>
          </p:nvPr>
        </p:nvGraphicFramePr>
        <p:xfrm>
          <a:off x="2814170" y="2036574"/>
          <a:ext cx="7552574" cy="4099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22068">
                  <a:extLst>
                    <a:ext uri="{9D8B030D-6E8A-4147-A177-3AD203B41FA5}">
                      <a16:colId xmlns:a16="http://schemas.microsoft.com/office/drawing/2014/main" val="3951832385"/>
                    </a:ext>
                  </a:extLst>
                </a:gridCol>
                <a:gridCol w="2330506">
                  <a:extLst>
                    <a:ext uri="{9D8B030D-6E8A-4147-A177-3AD203B41FA5}">
                      <a16:colId xmlns:a16="http://schemas.microsoft.com/office/drawing/2014/main" val="2213111011"/>
                    </a:ext>
                  </a:extLst>
                </a:gridCol>
              </a:tblGrid>
              <a:tr h="461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b="1">
                          <a:effectLst/>
                        </a:rPr>
                        <a:t>NOMBRE DEL DIAGNÓSTICO</a:t>
                      </a:r>
                      <a:endParaRPr lang="es-CO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b="1" dirty="0">
                          <a:effectLst/>
                        </a:rPr>
                        <a:t>TOTAL 2022</a:t>
                      </a:r>
                      <a:endParaRPr lang="es-CO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12475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Hipotensión esencial primaria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</a:rPr>
                        <a:t>1587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40336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Dolor abdominal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623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68535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Lumbago no especificado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448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772559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Rinofaringitis aguda (Resfriado común)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394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44888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Cefalea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343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08220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Infección vías urinarias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268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774106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</a:rPr>
                        <a:t>Infección aguda de las vías respiratorias, no especificadas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</a:rPr>
                        <a:t>261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70743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Mareo y desvanecimiento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234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344886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Dolor en articulación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158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0604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Diarrea y gastroenteritis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</a:rPr>
                        <a:t>0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067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011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F47BFB35-C0A8-45A9-9B8C-E575451D354C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MORBILIDAD VIGENCIA 2022</a:t>
            </a:r>
          </a:p>
        </p:txBody>
      </p:sp>
      <p:sp>
        <p:nvSpPr>
          <p:cNvPr id="10" name="Título 10">
            <a:extLst>
              <a:ext uri="{FF2B5EF4-FFF2-40B4-BE49-F238E27FC236}">
                <a16:creationId xmlns:a16="http://schemas.microsoft.com/office/drawing/2014/main" id="{C67B5825-5782-48DC-A3DD-03BBF7316E74}"/>
              </a:ext>
            </a:extLst>
          </p:cNvPr>
          <p:cNvSpPr txBox="1">
            <a:spLocks/>
          </p:cNvSpPr>
          <p:nvPr/>
        </p:nvSpPr>
        <p:spPr>
          <a:xfrm>
            <a:off x="2240584" y="1360435"/>
            <a:ext cx="8133268" cy="56649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CAUSAS DE PROMOCIÓN Y PREVENCIÓN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25953EB-30D7-47DB-BEF7-4208B1642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477885"/>
              </p:ext>
            </p:extLst>
          </p:nvPr>
        </p:nvGraphicFramePr>
        <p:xfrm>
          <a:off x="2240583" y="2081282"/>
          <a:ext cx="8133267" cy="44907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14486">
                  <a:extLst>
                    <a:ext uri="{9D8B030D-6E8A-4147-A177-3AD203B41FA5}">
                      <a16:colId xmlns:a16="http://schemas.microsoft.com/office/drawing/2014/main" val="1027309529"/>
                    </a:ext>
                  </a:extLst>
                </a:gridCol>
                <a:gridCol w="1518781">
                  <a:extLst>
                    <a:ext uri="{9D8B030D-6E8A-4147-A177-3AD203B41FA5}">
                      <a16:colId xmlns:a16="http://schemas.microsoft.com/office/drawing/2014/main" val="2648482245"/>
                    </a:ext>
                  </a:extLst>
                </a:gridCol>
              </a:tblGrid>
              <a:tr h="4959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b="1">
                          <a:effectLst/>
                        </a:rPr>
                        <a:t>NOMBRE DIAGNÓSTICO</a:t>
                      </a:r>
                      <a:endParaRPr lang="es-CO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2000" b="1" dirty="0">
                          <a:effectLst/>
                        </a:rPr>
                        <a:t>TOTAL 2022</a:t>
                      </a:r>
                      <a:endParaRPr lang="es-CO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565889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</a:rPr>
                        <a:t>Otros controles generales de salud de rutina 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3533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210944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>
                          <a:effectLst/>
                        </a:rPr>
                        <a:t>Supervisión del uso de drogas anticonceptivas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551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932727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>
                          <a:effectLst/>
                        </a:rPr>
                        <a:t>Examen del estado de desarrollo del adolescente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92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403294"/>
                  </a:ext>
                </a:extLst>
              </a:tr>
              <a:tr h="7226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>
                          <a:effectLst/>
                        </a:rPr>
                        <a:t>Supervisión de embarazo de alto riesgo y otros embarazos de alto riesgo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76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639884"/>
                  </a:ext>
                </a:extLst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Embarazo confirmado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76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021139"/>
                  </a:ext>
                </a:extLst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Seguimiento postparto, de rutina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55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859057"/>
                  </a:ext>
                </a:extLst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Nacido vivo único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20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526701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>
                          <a:effectLst/>
                        </a:rPr>
                        <a:t>Supervisión de  primer y otros embarazos normales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0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064947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>
                          <a:effectLst/>
                        </a:rPr>
                        <a:t>Supervisión de embarazo con historia de esterilidad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0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335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5511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F47BFB35-C0A8-45A9-9B8C-E575451D354C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MORBILIDAD VIGENCIA 2022</a:t>
            </a:r>
          </a:p>
        </p:txBody>
      </p:sp>
      <p:sp>
        <p:nvSpPr>
          <p:cNvPr id="8" name="Título 10">
            <a:extLst>
              <a:ext uri="{FF2B5EF4-FFF2-40B4-BE49-F238E27FC236}">
                <a16:creationId xmlns:a16="http://schemas.microsoft.com/office/drawing/2014/main" id="{9A44F4C9-7CEE-43F6-AC74-D4C4ADE3EC62}"/>
              </a:ext>
            </a:extLst>
          </p:cNvPr>
          <p:cNvSpPr txBox="1">
            <a:spLocks/>
          </p:cNvSpPr>
          <p:nvPr/>
        </p:nvSpPr>
        <p:spPr>
          <a:xfrm>
            <a:off x="3061251" y="1360435"/>
            <a:ext cx="6520070" cy="56649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</a:rPr>
              <a:t>PRINCIPALES CAUSAS DE HOSPITALIZACIÓN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7EA8B38-3D28-4CE5-BB7A-6038BA1ED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638541"/>
              </p:ext>
            </p:extLst>
          </p:nvPr>
        </p:nvGraphicFramePr>
        <p:xfrm>
          <a:off x="3061251" y="2123547"/>
          <a:ext cx="6520070" cy="4053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73347">
                  <a:extLst>
                    <a:ext uri="{9D8B030D-6E8A-4147-A177-3AD203B41FA5}">
                      <a16:colId xmlns:a16="http://schemas.microsoft.com/office/drawing/2014/main" val="2207299602"/>
                    </a:ext>
                  </a:extLst>
                </a:gridCol>
                <a:gridCol w="1446723">
                  <a:extLst>
                    <a:ext uri="{9D8B030D-6E8A-4147-A177-3AD203B41FA5}">
                      <a16:colId xmlns:a16="http://schemas.microsoft.com/office/drawing/2014/main" val="706519565"/>
                    </a:ext>
                  </a:extLst>
                </a:gridCol>
              </a:tblGrid>
              <a:tr h="490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b="1">
                          <a:effectLst/>
                        </a:rPr>
                        <a:t>NOMBRE DIAGNÓSTICO</a:t>
                      </a:r>
                      <a:endParaRPr lang="es-CO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b="1" dirty="0">
                          <a:effectLst/>
                        </a:rPr>
                        <a:t>TOTAL 2022</a:t>
                      </a:r>
                      <a:endParaRPr lang="es-CO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851249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>
                          <a:effectLst/>
                        </a:rPr>
                        <a:t>Celulitis de dedos y otras partes del cuerpo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22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07825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Infección de vías urinarias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10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78582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Parto único espontáneo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6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9174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Neumonía no especificada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2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1957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Esquizofrenia no especificada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2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96693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Epilepsia tipo no especificado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2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40259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Trastorno afectivo bipolar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2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64145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Infección de vías respiratorias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1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83885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Insuficiencia cardíaca congestiva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0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34168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>
                          <a:effectLst/>
                        </a:rPr>
                        <a:t>Migraña sin aura</a:t>
                      </a:r>
                      <a:endParaRPr lang="es-CO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800" dirty="0">
                          <a:effectLst/>
                        </a:rPr>
                        <a:t>0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8388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569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F47BFB35-C0A8-45A9-9B8C-E575451D354C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MORBILIDAD VIGENCIA 2022</a:t>
            </a:r>
          </a:p>
        </p:txBody>
      </p:sp>
      <p:sp>
        <p:nvSpPr>
          <p:cNvPr id="8" name="Título 10">
            <a:extLst>
              <a:ext uri="{FF2B5EF4-FFF2-40B4-BE49-F238E27FC236}">
                <a16:creationId xmlns:a16="http://schemas.microsoft.com/office/drawing/2014/main" id="{9A44F4C9-7CEE-43F6-AC74-D4C4ADE3EC62}"/>
              </a:ext>
            </a:extLst>
          </p:cNvPr>
          <p:cNvSpPr txBox="1">
            <a:spLocks/>
          </p:cNvSpPr>
          <p:nvPr/>
        </p:nvSpPr>
        <p:spPr>
          <a:xfrm>
            <a:off x="3446585" y="1360435"/>
            <a:ext cx="5824024" cy="56649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</a:rPr>
              <a:t>PRINCIPALES CAUSAS DE URGENCIAS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0BC509B-DA4E-4C36-B0C2-509C3077CB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406901"/>
              </p:ext>
            </p:extLst>
          </p:nvPr>
        </p:nvGraphicFramePr>
        <p:xfrm>
          <a:off x="3446585" y="2179479"/>
          <a:ext cx="5824024" cy="3643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9024">
                  <a:extLst>
                    <a:ext uri="{9D8B030D-6E8A-4147-A177-3AD203B41FA5}">
                      <a16:colId xmlns:a16="http://schemas.microsoft.com/office/drawing/2014/main" val="3687677249"/>
                    </a:ext>
                  </a:extLst>
                </a:gridCol>
                <a:gridCol w="1545000">
                  <a:extLst>
                    <a:ext uri="{9D8B030D-6E8A-4147-A177-3AD203B41FA5}">
                      <a16:colId xmlns:a16="http://schemas.microsoft.com/office/drawing/2014/main" val="2604960908"/>
                    </a:ext>
                  </a:extLst>
                </a:gridCol>
              </a:tblGrid>
              <a:tr h="4051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b="1">
                          <a:effectLst/>
                        </a:rPr>
                        <a:t>NOMBRE DIAGNÓSTICO</a:t>
                      </a:r>
                      <a:endParaRPr lang="es-CO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b="1" dirty="0">
                          <a:effectLst/>
                        </a:rPr>
                        <a:t>TOTAL 2022</a:t>
                      </a:r>
                      <a:endParaRPr lang="es-CO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66455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</a:rPr>
                        <a:t>Dolor abdominal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</a:rPr>
                        <a:t>275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35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Hipertensión esencial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73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97045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Cefalea 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72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74436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Herida de la cabeza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62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58949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Fiebre no especificada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60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50519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</a:rPr>
                        <a:t>Herida de dedos de la mano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41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64800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Contusión de la rodilla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31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5345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Dolor en el pecho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26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85257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Enfermeadad Pulmonar obstructiva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21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21932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Amenaza de Aborto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</a:rPr>
                        <a:t>20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774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4115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F47BFB35-C0A8-45A9-9B8C-E575451D354C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MORBILIDAD VIGENCIA 2022</a:t>
            </a:r>
          </a:p>
        </p:txBody>
      </p:sp>
      <p:sp>
        <p:nvSpPr>
          <p:cNvPr id="8" name="Título 10">
            <a:extLst>
              <a:ext uri="{FF2B5EF4-FFF2-40B4-BE49-F238E27FC236}">
                <a16:creationId xmlns:a16="http://schemas.microsoft.com/office/drawing/2014/main" id="{9A44F4C9-7CEE-43F6-AC74-D4C4ADE3EC62}"/>
              </a:ext>
            </a:extLst>
          </p:cNvPr>
          <p:cNvSpPr txBox="1">
            <a:spLocks/>
          </p:cNvSpPr>
          <p:nvPr/>
        </p:nvSpPr>
        <p:spPr>
          <a:xfrm>
            <a:off x="3446585" y="1360435"/>
            <a:ext cx="5824024" cy="56649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</a:rPr>
              <a:t>PRINCIPALES PROCEDIMIENTOS EN ODONTOLOGÍA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E3807A4D-EBE2-EF5E-0E5E-F0144A3714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476984"/>
              </p:ext>
            </p:extLst>
          </p:nvPr>
        </p:nvGraphicFramePr>
        <p:xfrm>
          <a:off x="2504661" y="2305048"/>
          <a:ext cx="7235687" cy="3777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18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MORTALIDAD VIGENCIA 2022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2191E48-2DBB-4CBB-B074-04D41360F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262444"/>
              </p:ext>
            </p:extLst>
          </p:nvPr>
        </p:nvGraphicFramePr>
        <p:xfrm>
          <a:off x="3283795" y="1253332"/>
          <a:ext cx="6593852" cy="4351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2081">
                  <a:extLst>
                    <a:ext uri="{9D8B030D-6E8A-4147-A177-3AD203B41FA5}">
                      <a16:colId xmlns:a16="http://schemas.microsoft.com/office/drawing/2014/main" val="2599849902"/>
                    </a:ext>
                  </a:extLst>
                </a:gridCol>
                <a:gridCol w="1771771">
                  <a:extLst>
                    <a:ext uri="{9D8B030D-6E8A-4147-A177-3AD203B41FA5}">
                      <a16:colId xmlns:a16="http://schemas.microsoft.com/office/drawing/2014/main" val="1274519902"/>
                    </a:ext>
                  </a:extLst>
                </a:gridCol>
              </a:tblGrid>
              <a:tr h="4251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b="1" i="0">
                          <a:effectLst/>
                        </a:rPr>
                        <a:t>CAUSA DE LA MUERTE</a:t>
                      </a:r>
                      <a:endParaRPr lang="es-CO" sz="1600" b="1" i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b="1" i="0" dirty="0">
                          <a:effectLst/>
                        </a:rPr>
                        <a:t>TOTAL 2022</a:t>
                      </a:r>
                      <a:endParaRPr lang="es-CO" sz="1600" b="1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563228"/>
                  </a:ext>
                </a:extLst>
              </a:tr>
              <a:tr h="410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TOTAL DE MUERTES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40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938337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SHOCK CARDIOGENICO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8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971458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NATURAL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8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28174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INFARTO AGUDO DEL MIOCARDIO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7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07073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SHOCK NEUROGENICO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6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302376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PARO CARDIORESPIRATORIO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4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462714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SHOCK PULMONAR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091736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PARO CARDIOPULMONAR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3035424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NATURAL- FETAL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5582454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VIOLENTA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324031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CANCER DE PROSTATA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18709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ACCIDENTE CEREBROVASCULAR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9950119"/>
                  </a:ext>
                </a:extLst>
              </a:tr>
              <a:tr h="29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>
                          <a:effectLst/>
                        </a:rPr>
                        <a:t>CHOQUE HIPOVOLEMICO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600" dirty="0">
                          <a:effectLst/>
                        </a:rPr>
                        <a:t>1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8" marR="9098" marT="90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725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026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NATALIDAD VIGENCIA 2022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95E43BE-F401-73CA-7478-1EFB981A13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8838"/>
              </p:ext>
            </p:extLst>
          </p:nvPr>
        </p:nvGraphicFramePr>
        <p:xfrm>
          <a:off x="2888974" y="1325217"/>
          <a:ext cx="7182677" cy="3087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3206AF06-72CB-F5E7-6562-2E4C9324A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616976"/>
              </p:ext>
            </p:extLst>
          </p:nvPr>
        </p:nvGraphicFramePr>
        <p:xfrm>
          <a:off x="3781285" y="5059027"/>
          <a:ext cx="5398054" cy="15071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86923">
                  <a:extLst>
                    <a:ext uri="{9D8B030D-6E8A-4147-A177-3AD203B41FA5}">
                      <a16:colId xmlns:a16="http://schemas.microsoft.com/office/drawing/2014/main" val="2362997548"/>
                    </a:ext>
                  </a:extLst>
                </a:gridCol>
                <a:gridCol w="1811131">
                  <a:extLst>
                    <a:ext uri="{9D8B030D-6E8A-4147-A177-3AD203B41FA5}">
                      <a16:colId xmlns:a16="http://schemas.microsoft.com/office/drawing/2014/main" val="1034098614"/>
                    </a:ext>
                  </a:extLst>
                </a:gridCol>
              </a:tblGrid>
              <a:tr h="4538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1" u="none" strike="noStrike" dirty="0">
                          <a:effectLst/>
                        </a:rPr>
                        <a:t>NACIMIENTOS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1" u="none" strike="noStrike" dirty="0">
                          <a:effectLst/>
                        </a:rPr>
                        <a:t>NÚMERO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376726"/>
                  </a:ext>
                </a:extLst>
              </a:tr>
              <a:tr h="3510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000" u="none" strike="noStrike" dirty="0">
                          <a:effectLst/>
                        </a:rPr>
                        <a:t>FEMENINOS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>
                          <a:effectLst/>
                        </a:rPr>
                        <a:t>13</a:t>
                      </a:r>
                      <a:endParaRPr lang="es-CO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78619"/>
                  </a:ext>
                </a:extLst>
              </a:tr>
              <a:tr h="3510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000" u="none" strike="noStrike">
                          <a:effectLst/>
                        </a:rPr>
                        <a:t>MASCULINOS</a:t>
                      </a:r>
                      <a:endParaRPr lang="es-CO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>
                          <a:effectLst/>
                        </a:rPr>
                        <a:t>7</a:t>
                      </a:r>
                      <a:endParaRPr lang="es-CO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4773828"/>
                  </a:ext>
                </a:extLst>
              </a:tr>
              <a:tr h="3510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000" b="1" u="none" strike="noStrike" dirty="0">
                          <a:effectLst/>
                        </a:rPr>
                        <a:t>TOTAL NACIMIENTOS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b="1" u="none" strike="noStrike" dirty="0">
                          <a:effectLst/>
                        </a:rPr>
                        <a:t>20</a:t>
                      </a:r>
                      <a:endParaRPr lang="es-CO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124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233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 periódico en la mano&#10;&#10;Descripción generada automáticamente con confianza media">
            <a:extLst>
              <a:ext uri="{FF2B5EF4-FFF2-40B4-BE49-F238E27FC236}">
                <a16:creationId xmlns:a16="http://schemas.microsoft.com/office/drawing/2014/main" id="{C64B6C60-FBB7-4381-AB3A-913744B34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7289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870" y="2916092"/>
            <a:ext cx="10515600" cy="1325563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6000" dirty="0">
                <a:solidFill>
                  <a:schemeClr val="tx1"/>
                </a:solidFill>
              </a:rPr>
              <a:t>CONTRATACION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A59D2F-0D29-4C4A-B099-FC48434D2830}"/>
              </a:ext>
            </a:extLst>
          </p:cNvPr>
          <p:cNvSpPr txBox="1"/>
          <p:nvPr/>
        </p:nvSpPr>
        <p:spPr>
          <a:xfrm>
            <a:off x="1647678" y="9010650"/>
            <a:ext cx="647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>
                <a:hlinkClick r:id="rId3" tooltip="https://buscarempleo.republica.com/contrato-7/"/>
              </a:rPr>
              <a:t>Esta foto</a:t>
            </a:r>
            <a:r>
              <a:rPr lang="es-CO" sz="900" dirty="0"/>
              <a:t> de Autor desconocido está bajo licencia </a:t>
            </a:r>
            <a:r>
              <a:rPr lang="es-CO" sz="900" dirty="0">
                <a:hlinkClick r:id="rId5" tooltip="https://creativecommons.org/licenses/by-nc-sa/3.0/"/>
              </a:rPr>
              <a:t>CC BY-SA-NC</a:t>
            </a:r>
            <a:endParaRPr lang="es-CO" sz="900" dirty="0"/>
          </a:p>
        </p:txBody>
      </p:sp>
    </p:spTree>
    <p:extLst>
      <p:ext uri="{BB962C8B-B14F-4D97-AF65-F5344CB8AC3E}">
        <p14:creationId xmlns:p14="http://schemas.microsoft.com/office/powerpoint/2010/main" val="1554529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CONTRATACIÓN VIGENCIA 2022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21BB8AD-6FBD-3DFE-B444-1AFAAF77E5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7949699"/>
              </p:ext>
            </p:extLst>
          </p:nvPr>
        </p:nvGraphicFramePr>
        <p:xfrm>
          <a:off x="2438400" y="1470991"/>
          <a:ext cx="8110329" cy="4625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9961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CONTRATACIÓN VIGENCIA 2022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BB31918-D6CF-57D0-A449-2AC505B370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927322"/>
              </p:ext>
            </p:extLst>
          </p:nvPr>
        </p:nvGraphicFramePr>
        <p:xfrm>
          <a:off x="2293454" y="1643271"/>
          <a:ext cx="8552622" cy="42937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3066">
                  <a:extLst>
                    <a:ext uri="{9D8B030D-6E8A-4147-A177-3AD203B41FA5}">
                      <a16:colId xmlns:a16="http://schemas.microsoft.com/office/drawing/2014/main" val="791566807"/>
                    </a:ext>
                  </a:extLst>
                </a:gridCol>
                <a:gridCol w="2341832">
                  <a:extLst>
                    <a:ext uri="{9D8B030D-6E8A-4147-A177-3AD203B41FA5}">
                      <a16:colId xmlns:a16="http://schemas.microsoft.com/office/drawing/2014/main" val="3791158259"/>
                    </a:ext>
                  </a:extLst>
                </a:gridCol>
                <a:gridCol w="2327724">
                  <a:extLst>
                    <a:ext uri="{9D8B030D-6E8A-4147-A177-3AD203B41FA5}">
                      <a16:colId xmlns:a16="http://schemas.microsoft.com/office/drawing/2014/main" val="944831491"/>
                    </a:ext>
                  </a:extLst>
                </a:gridCol>
              </a:tblGrid>
              <a:tr h="6251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500" b="1" u="none" strike="noStrike" dirty="0">
                          <a:effectLst/>
                        </a:rPr>
                        <a:t>TIPO DE CONTRATO</a:t>
                      </a:r>
                      <a:endParaRPr lang="es-CO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500" b="1" u="none" strike="noStrike" dirty="0">
                          <a:effectLst/>
                        </a:rPr>
                        <a:t>CANTIDAD</a:t>
                      </a:r>
                      <a:endParaRPr lang="es-CO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500" b="1" u="none" strike="noStrike" dirty="0">
                          <a:effectLst/>
                        </a:rPr>
                        <a:t>VALOR</a:t>
                      </a:r>
                      <a:endParaRPr lang="es-CO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832487"/>
                  </a:ext>
                </a:extLst>
              </a:tr>
              <a:tr h="6086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500" u="none" strike="noStrike">
                          <a:effectLst/>
                        </a:rPr>
                        <a:t>Suministros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500" u="none" strike="noStrike" dirty="0">
                          <a:effectLst/>
                        </a:rPr>
                        <a:t>56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500" u="none" strike="noStrike">
                          <a:effectLst/>
                        </a:rPr>
                        <a:t>$626,567,603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600550"/>
                  </a:ext>
                </a:extLst>
              </a:tr>
              <a:tr h="6086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500" u="none" strike="noStrike">
                          <a:effectLst/>
                        </a:rPr>
                        <a:t>Prestación de servicios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500" u="none" strike="noStrike">
                          <a:effectLst/>
                        </a:rPr>
                        <a:t>33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500" u="none" strike="noStrike">
                          <a:effectLst/>
                        </a:rPr>
                        <a:t>$500,048,784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19936"/>
                  </a:ext>
                </a:extLst>
              </a:tr>
              <a:tr h="6086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500" u="none" strike="noStrike">
                          <a:effectLst/>
                        </a:rPr>
                        <a:t>Atípicos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500" u="none" strike="noStrike">
                          <a:effectLst/>
                        </a:rPr>
                        <a:t>13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500" u="none" strike="noStrike">
                          <a:effectLst/>
                        </a:rPr>
                        <a:t>$17,474,300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535688"/>
                  </a:ext>
                </a:extLst>
              </a:tr>
              <a:tr h="60868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500" u="none" strike="noStrike" dirty="0">
                          <a:effectLst/>
                        </a:rPr>
                        <a:t>Apoyo a la gestión</a:t>
                      </a:r>
                      <a:endParaRPr lang="es-CO" sz="2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500" u="none" strike="noStrike">
                          <a:effectLst/>
                        </a:rPr>
                        <a:t>9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500" u="none" strike="noStrike">
                          <a:effectLst/>
                        </a:rPr>
                        <a:t>$50,414,040</a:t>
                      </a:r>
                      <a:endParaRPr lang="es-CO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611910"/>
                  </a:ext>
                </a:extLst>
              </a:tr>
              <a:tr h="1233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500" b="1" u="none" strike="noStrike" dirty="0">
                          <a:effectLst/>
                        </a:rPr>
                        <a:t>TOTAL CONTRATACIÓN VIGENCIA 2022</a:t>
                      </a:r>
                      <a:endParaRPr lang="es-CO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500" b="1" u="none" strike="noStrike" dirty="0">
                          <a:effectLst/>
                        </a:rPr>
                        <a:t>111</a:t>
                      </a:r>
                      <a:endParaRPr lang="es-CO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500" b="1" u="none" strike="noStrike" dirty="0">
                          <a:effectLst/>
                        </a:rPr>
                        <a:t>$1,194,504,727</a:t>
                      </a:r>
                      <a:endParaRPr lang="es-CO" sz="2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291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3374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8D45DC0-1334-453B-ABB6-1BC48D208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" y="-18254"/>
            <a:ext cx="12192000" cy="687625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8254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220" y="237029"/>
            <a:ext cx="9486900" cy="1325563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6000" dirty="0">
                <a:solidFill>
                  <a:schemeClr val="tx1"/>
                </a:solidFill>
              </a:rPr>
              <a:t>INFORMACIÓN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3022031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EJECUCIÓN DE INGRESOS VIGENCIA 2022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6D6D148-5777-124F-93AE-051686E1CCF7}"/>
              </a:ext>
            </a:extLst>
          </p:cNvPr>
          <p:cNvGraphicFramePr>
            <a:graphicFrameLocks/>
          </p:cNvGraphicFramePr>
          <p:nvPr/>
        </p:nvGraphicFramePr>
        <p:xfrm>
          <a:off x="1828801" y="1364974"/>
          <a:ext cx="9409042" cy="4717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8917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EJECUCIÓN DE GASTOS VIGENCIA 2022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7695F6F-617F-5394-1654-313A053B2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117431"/>
              </p:ext>
            </p:extLst>
          </p:nvPr>
        </p:nvGraphicFramePr>
        <p:xfrm>
          <a:off x="2226366" y="1338470"/>
          <a:ext cx="8733182" cy="4823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2574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INFORMACIÓN FINANCIERA VIGENCIA 2021 - 2022</a:t>
            </a:r>
          </a:p>
        </p:txBody>
      </p:sp>
      <p:sp>
        <p:nvSpPr>
          <p:cNvPr id="7" name="Título 10">
            <a:extLst>
              <a:ext uri="{FF2B5EF4-FFF2-40B4-BE49-F238E27FC236}">
                <a16:creationId xmlns:a16="http://schemas.microsoft.com/office/drawing/2014/main" id="{15F083DC-3C6E-48CA-8DBD-1FC0463574E0}"/>
              </a:ext>
            </a:extLst>
          </p:cNvPr>
          <p:cNvSpPr txBox="1">
            <a:spLocks/>
          </p:cNvSpPr>
          <p:nvPr/>
        </p:nvSpPr>
        <p:spPr>
          <a:xfrm>
            <a:off x="3446585" y="1360435"/>
            <a:ext cx="5824024" cy="566491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</a:rPr>
              <a:t>ESTADO DE LA SITUACIÓN FINANCIERA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4866771-DC15-1E47-EECC-EB0E396C74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583089"/>
              </p:ext>
            </p:extLst>
          </p:nvPr>
        </p:nvGraphicFramePr>
        <p:xfrm>
          <a:off x="1961322" y="2181777"/>
          <a:ext cx="8958469" cy="45242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1918">
                  <a:extLst>
                    <a:ext uri="{9D8B030D-6E8A-4147-A177-3AD203B41FA5}">
                      <a16:colId xmlns:a16="http://schemas.microsoft.com/office/drawing/2014/main" val="1461937461"/>
                    </a:ext>
                  </a:extLst>
                </a:gridCol>
                <a:gridCol w="2725203">
                  <a:extLst>
                    <a:ext uri="{9D8B030D-6E8A-4147-A177-3AD203B41FA5}">
                      <a16:colId xmlns:a16="http://schemas.microsoft.com/office/drawing/2014/main" val="61230415"/>
                    </a:ext>
                  </a:extLst>
                </a:gridCol>
                <a:gridCol w="2691348">
                  <a:extLst>
                    <a:ext uri="{9D8B030D-6E8A-4147-A177-3AD203B41FA5}">
                      <a16:colId xmlns:a16="http://schemas.microsoft.com/office/drawing/2014/main" val="2290908322"/>
                    </a:ext>
                  </a:extLst>
                </a:gridCol>
              </a:tblGrid>
              <a:tr h="311445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CO" sz="2200" b="1" u="none" strike="noStrike" dirty="0">
                          <a:effectLst/>
                        </a:rPr>
                        <a:t>ESTADO DE SITUACIÓN FINANCIERA 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929231"/>
                  </a:ext>
                </a:extLst>
              </a:tr>
              <a:tr h="31144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200" u="none" strike="noStrike">
                          <a:effectLst/>
                        </a:rPr>
                        <a:t>COMPONENTE</a:t>
                      </a:r>
                      <a:endParaRPr lang="es-CO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2200" u="none" strike="noStrike">
                          <a:effectLst/>
                        </a:rPr>
                        <a:t>AÑO 2021</a:t>
                      </a:r>
                      <a:endParaRPr lang="es-CO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2200" u="none" strike="noStrike">
                          <a:effectLst/>
                        </a:rPr>
                        <a:t>AÑO 2022</a:t>
                      </a:r>
                      <a:endParaRPr lang="es-CO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030294"/>
                  </a:ext>
                </a:extLst>
              </a:tr>
              <a:tr h="311445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2200" u="none" strike="noStrike">
                          <a:effectLst/>
                        </a:rPr>
                        <a:t>ACTIVO</a:t>
                      </a:r>
                      <a:endParaRPr lang="es-CO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008908"/>
                  </a:ext>
                </a:extLst>
              </a:tr>
              <a:tr h="32034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Efectivo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$159,264,910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$145,106,568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239300"/>
                  </a:ext>
                </a:extLst>
              </a:tr>
              <a:tr h="613992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Cuentas por cobrar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$1,373,994,398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2200" u="none" strike="noStrike">
                          <a:effectLst/>
                        </a:rPr>
                        <a:t>$1,173,078,363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320346"/>
                  </a:ext>
                </a:extLst>
              </a:tr>
              <a:tr h="3114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Inversiones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$40,704,294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$44,971,768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3999"/>
                  </a:ext>
                </a:extLst>
              </a:tr>
              <a:tr h="613992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Prestamos por cobrar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$20,743,323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200" u="none" strike="noStrike">
                          <a:effectLst/>
                        </a:rPr>
                        <a:t>$11,140,453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710816"/>
                  </a:ext>
                </a:extLst>
              </a:tr>
              <a:tr h="3114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Inventarios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$65,199,573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200" u="none" strike="noStrike">
                          <a:effectLst/>
                        </a:rPr>
                        <a:t>$92,014,498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548952"/>
                  </a:ext>
                </a:extLst>
              </a:tr>
              <a:tr h="613992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Propiedad planta y equipo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 dirty="0">
                          <a:effectLst/>
                        </a:rPr>
                        <a:t>$1,369,968,559</a:t>
                      </a:r>
                      <a:endParaRPr lang="es-CO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$1,422,193,753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5353735"/>
                  </a:ext>
                </a:extLst>
              </a:tr>
              <a:tr h="32034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Otros activos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$1,471,892,932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$1,324,920,883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686542"/>
                  </a:ext>
                </a:extLst>
              </a:tr>
              <a:tr h="3114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b="1" u="none" strike="noStrike" dirty="0">
                          <a:effectLst/>
                        </a:rPr>
                        <a:t>TOTAL ACTIVO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FFD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b="1" u="none" strike="noStrike" dirty="0">
                          <a:effectLst/>
                        </a:rPr>
                        <a:t>$4,501,767,989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FFD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b="1" u="none" strike="noStrike" dirty="0">
                          <a:effectLst/>
                        </a:rPr>
                        <a:t>$4,213,426,286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F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254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677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INFORMACIÓN FINANCIERA VIGENCIA 2021 - 2022</a:t>
            </a:r>
          </a:p>
        </p:txBody>
      </p:sp>
      <p:sp>
        <p:nvSpPr>
          <p:cNvPr id="7" name="Título 10">
            <a:extLst>
              <a:ext uri="{FF2B5EF4-FFF2-40B4-BE49-F238E27FC236}">
                <a16:creationId xmlns:a16="http://schemas.microsoft.com/office/drawing/2014/main" id="{15F083DC-3C6E-48CA-8DBD-1FC0463574E0}"/>
              </a:ext>
            </a:extLst>
          </p:cNvPr>
          <p:cNvSpPr txBox="1">
            <a:spLocks/>
          </p:cNvSpPr>
          <p:nvPr/>
        </p:nvSpPr>
        <p:spPr>
          <a:xfrm>
            <a:off x="3446585" y="1360435"/>
            <a:ext cx="5824024" cy="566491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</a:rPr>
              <a:t>ESTADO DE LA SITUACIÓN FINANCIERA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A2B3AF7-72F0-F513-5A20-DAF805700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174222"/>
              </p:ext>
            </p:extLst>
          </p:nvPr>
        </p:nvGraphicFramePr>
        <p:xfrm>
          <a:off x="1802296" y="2305049"/>
          <a:ext cx="9183756" cy="4309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4347">
                  <a:extLst>
                    <a:ext uri="{9D8B030D-6E8A-4147-A177-3AD203B41FA5}">
                      <a16:colId xmlns:a16="http://schemas.microsoft.com/office/drawing/2014/main" val="349771098"/>
                    </a:ext>
                  </a:extLst>
                </a:gridCol>
                <a:gridCol w="2381858">
                  <a:extLst>
                    <a:ext uri="{9D8B030D-6E8A-4147-A177-3AD203B41FA5}">
                      <a16:colId xmlns:a16="http://schemas.microsoft.com/office/drawing/2014/main" val="57129194"/>
                    </a:ext>
                  </a:extLst>
                </a:gridCol>
                <a:gridCol w="3157551">
                  <a:extLst>
                    <a:ext uri="{9D8B030D-6E8A-4147-A177-3AD203B41FA5}">
                      <a16:colId xmlns:a16="http://schemas.microsoft.com/office/drawing/2014/main" val="3396279628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200" b="1" u="none" strike="noStrike" dirty="0">
                          <a:effectLst/>
                        </a:rPr>
                        <a:t>COMPONENTE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200" b="1" u="none" strike="noStrike" dirty="0">
                          <a:effectLst/>
                        </a:rPr>
                        <a:t>AÑO 2021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200" b="1" u="none" strike="noStrike" dirty="0">
                          <a:effectLst/>
                        </a:rPr>
                        <a:t>AÑO 2022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98027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PASIVO</a:t>
                      </a:r>
                      <a:endParaRPr lang="es-CO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$2,340,350,153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 dirty="0">
                          <a:effectLst/>
                        </a:rPr>
                        <a:t>$2,270,714,829</a:t>
                      </a:r>
                      <a:endParaRPr lang="es-CO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372178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Cuentas por pagar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$618,084,267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$841,342,196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30022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Beneficios a los empleados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 dirty="0">
                          <a:effectLst/>
                        </a:rPr>
                        <a:t>$1,666,575,552</a:t>
                      </a:r>
                      <a:endParaRPr lang="es-CO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200" u="none" strike="noStrike">
                          <a:effectLst/>
                        </a:rPr>
                        <a:t>$1,369,372,633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0565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Otros pasivos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$16,784,766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$0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51733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Prestamos por pagar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$0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$0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79595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Provisiones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$38,905,568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2200" u="none" strike="noStrike">
                          <a:effectLst/>
                        </a:rPr>
                        <a:t>$60,000,000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10614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PATRIMONIO</a:t>
                      </a:r>
                      <a:endParaRPr lang="es-CO" sz="2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$2,161,417,836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$1,942,711,457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752937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u="none" strike="noStrike">
                          <a:effectLst/>
                        </a:rPr>
                        <a:t>Patrimonio institucional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$2,161,417,836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u="none" strike="noStrike">
                          <a:effectLst/>
                        </a:rPr>
                        <a:t>$1,942,711,457</a:t>
                      </a:r>
                      <a:endParaRPr lang="es-CO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171265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200" b="1" u="none" strike="noStrike" dirty="0">
                          <a:effectLst/>
                        </a:rPr>
                        <a:t>TOTAL PASIVO Y PATRIMONIO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FFD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b="1" u="none" strike="noStrike" dirty="0">
                          <a:effectLst/>
                        </a:rPr>
                        <a:t>$4,501,767,989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FFD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2200" b="1" u="none" strike="noStrike" dirty="0">
                          <a:effectLst/>
                        </a:rPr>
                        <a:t>$4,213,426,286</a:t>
                      </a:r>
                      <a:endParaRPr lang="es-CO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F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178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903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INFORMACIÓN FINANCIERA VIGENCIA 2021 - 2022</a:t>
            </a:r>
          </a:p>
        </p:txBody>
      </p:sp>
      <p:sp>
        <p:nvSpPr>
          <p:cNvPr id="7" name="Título 10">
            <a:extLst>
              <a:ext uri="{FF2B5EF4-FFF2-40B4-BE49-F238E27FC236}">
                <a16:creationId xmlns:a16="http://schemas.microsoft.com/office/drawing/2014/main" id="{15F083DC-3C6E-48CA-8DBD-1FC0463574E0}"/>
              </a:ext>
            </a:extLst>
          </p:cNvPr>
          <p:cNvSpPr txBox="1">
            <a:spLocks/>
          </p:cNvSpPr>
          <p:nvPr/>
        </p:nvSpPr>
        <p:spPr>
          <a:xfrm>
            <a:off x="3446585" y="1360435"/>
            <a:ext cx="5824024" cy="566491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sz="2500" b="1" dirty="0">
              <a:solidFill>
                <a:srgbClr val="002060"/>
              </a:solidFill>
            </a:endParaRPr>
          </a:p>
          <a:p>
            <a:pPr algn="ctr"/>
            <a:r>
              <a:rPr lang="es-CO" sz="2500" b="1" dirty="0">
                <a:solidFill>
                  <a:srgbClr val="002060"/>
                </a:solidFill>
              </a:rPr>
              <a:t>ESTADO DE RESULTADOS</a:t>
            </a:r>
            <a:endParaRPr lang="es-CO" sz="2500" b="1" dirty="0">
              <a:solidFill>
                <a:srgbClr val="FF0000"/>
              </a:solidFill>
            </a:endParaRPr>
          </a:p>
          <a:p>
            <a:pPr algn="ctr"/>
            <a:endParaRPr lang="es-CO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40E6A24-0D09-33B4-2058-58CEC39BD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805354"/>
              </p:ext>
            </p:extLst>
          </p:nvPr>
        </p:nvGraphicFramePr>
        <p:xfrm>
          <a:off x="1938130" y="2308049"/>
          <a:ext cx="9263270" cy="44572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53070">
                  <a:extLst>
                    <a:ext uri="{9D8B030D-6E8A-4147-A177-3AD203B41FA5}">
                      <a16:colId xmlns:a16="http://schemas.microsoft.com/office/drawing/2014/main" val="3239590678"/>
                    </a:ext>
                  </a:extLst>
                </a:gridCol>
                <a:gridCol w="2835965">
                  <a:extLst>
                    <a:ext uri="{9D8B030D-6E8A-4147-A177-3AD203B41FA5}">
                      <a16:colId xmlns:a16="http://schemas.microsoft.com/office/drawing/2014/main" val="4050679772"/>
                    </a:ext>
                  </a:extLst>
                </a:gridCol>
                <a:gridCol w="2574235">
                  <a:extLst>
                    <a:ext uri="{9D8B030D-6E8A-4147-A177-3AD203B41FA5}">
                      <a16:colId xmlns:a16="http://schemas.microsoft.com/office/drawing/2014/main" val="1840815218"/>
                    </a:ext>
                  </a:extLst>
                </a:gridCol>
              </a:tblGrid>
              <a:tr h="102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900" b="1" u="none" strike="noStrike" dirty="0">
                          <a:effectLst/>
                        </a:rPr>
                        <a:t>COMPONENTE</a:t>
                      </a:r>
                      <a:endParaRPr lang="es-CO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900" b="1" u="none" strike="noStrike" dirty="0">
                          <a:effectLst/>
                        </a:rPr>
                        <a:t>AÑO 2021</a:t>
                      </a:r>
                      <a:endParaRPr lang="es-CO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900" b="1" u="none" strike="noStrike" dirty="0">
                          <a:effectLst/>
                        </a:rPr>
                        <a:t>AÑO 2022</a:t>
                      </a:r>
                      <a:endParaRPr lang="es-CO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046101"/>
                  </a:ext>
                </a:extLst>
              </a:tr>
              <a:tr h="196510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900" u="none" strike="noStrike">
                          <a:effectLst/>
                        </a:rPr>
                        <a:t>Venta de servicios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 dirty="0">
                          <a:effectLst/>
                        </a:rPr>
                        <a:t>$2,229,283,009</a:t>
                      </a:r>
                      <a:endParaRPr lang="es-CO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 dirty="0">
                          <a:effectLst/>
                        </a:rPr>
                        <a:t>$2,889,150,743</a:t>
                      </a:r>
                      <a:endParaRPr lang="es-CO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681236"/>
                  </a:ext>
                </a:extLst>
              </a:tr>
              <a:tr h="377681"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900" u="none" strike="noStrike">
                          <a:effectLst/>
                        </a:rPr>
                        <a:t>Costo de venta de servicios</a:t>
                      </a:r>
                      <a:endParaRPr lang="es-ES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$1,788,169,353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$1,958,851,225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493879"/>
                  </a:ext>
                </a:extLst>
              </a:tr>
              <a:tr h="196510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900" u="none" strike="noStrike">
                          <a:effectLst/>
                        </a:rPr>
                        <a:t>UTILIDAD BRUTA</a:t>
                      </a:r>
                      <a:endParaRPr lang="es-CO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$441,113,656</a:t>
                      </a:r>
                      <a:endParaRPr lang="es-CO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$930,299,518</a:t>
                      </a:r>
                      <a:endParaRPr lang="es-CO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0135558"/>
                  </a:ext>
                </a:extLst>
              </a:tr>
              <a:tr h="563524"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900" u="none" strike="noStrike">
                          <a:effectLst/>
                        </a:rPr>
                        <a:t>Gastos de administración y operación</a:t>
                      </a:r>
                      <a:endParaRPr lang="es-ES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 dirty="0">
                          <a:effectLst/>
                        </a:rPr>
                        <a:t>$1,007,351,126</a:t>
                      </a:r>
                      <a:endParaRPr lang="es-CO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$1,381,316,934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679532"/>
                  </a:ext>
                </a:extLst>
              </a:tr>
              <a:tr h="749367"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900" u="none" strike="noStrike">
                          <a:effectLst/>
                        </a:rPr>
                        <a:t>Deterioro, depreciaciones amortizaciones y provisiones</a:t>
                      </a:r>
                      <a:endParaRPr lang="es-ES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 dirty="0">
                          <a:effectLst/>
                        </a:rPr>
                        <a:t>$77,463,412</a:t>
                      </a:r>
                      <a:endParaRPr lang="es-CO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 dirty="0">
                          <a:effectLst/>
                        </a:rPr>
                        <a:t>$209,625,359</a:t>
                      </a:r>
                      <a:endParaRPr lang="es-CO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421311"/>
                  </a:ext>
                </a:extLst>
              </a:tr>
              <a:tr h="563524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900" u="none" strike="noStrike">
                          <a:effectLst/>
                        </a:rPr>
                        <a:t>UTILIDAD O PÉRDIDA OPERATIVA</a:t>
                      </a:r>
                      <a:endParaRPr lang="es-CO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-$643,700,882</a:t>
                      </a:r>
                      <a:endParaRPr lang="es-CO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-$660,642,775</a:t>
                      </a:r>
                      <a:endParaRPr lang="es-CO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681235"/>
                  </a:ext>
                </a:extLst>
              </a:tr>
              <a:tr h="377681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900" u="none" strike="noStrike">
                          <a:effectLst/>
                        </a:rPr>
                        <a:t>Transferencia y subvenciones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$260,174,502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$417,446,174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754484"/>
                  </a:ext>
                </a:extLst>
              </a:tr>
              <a:tr h="196510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900" u="none" strike="noStrike">
                          <a:effectLst/>
                        </a:rPr>
                        <a:t>Otros ingresos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$140,275,850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$123,097,627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751749"/>
                  </a:ext>
                </a:extLst>
              </a:tr>
              <a:tr h="196510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900" u="none" strike="noStrike">
                          <a:effectLst/>
                        </a:rPr>
                        <a:t>Otros gastos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$5,698,372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u="none" strike="noStrike">
                          <a:effectLst/>
                        </a:rPr>
                        <a:t>$98,607,405</a:t>
                      </a:r>
                      <a:endParaRPr lang="es-CO" sz="1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8620068"/>
                  </a:ext>
                </a:extLst>
              </a:tr>
              <a:tr h="377681">
                <a:tc>
                  <a:txBody>
                    <a:bodyPr/>
                    <a:lstStyle/>
                    <a:p>
                      <a:pPr algn="l" rtl="0" fontAlgn="t"/>
                      <a:r>
                        <a:rPr lang="es-CO" sz="1900" b="1" u="none" strike="noStrike" dirty="0">
                          <a:effectLst/>
                        </a:rPr>
                        <a:t>RESULTADO DEL PERIODO</a:t>
                      </a:r>
                      <a:endParaRPr lang="es-CO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b="1" u="none" strike="noStrike" dirty="0">
                          <a:effectLst/>
                        </a:rPr>
                        <a:t>-$248,948,902</a:t>
                      </a:r>
                      <a:endParaRPr lang="es-CO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s-CO" sz="1900" b="1" u="none" strike="noStrike" dirty="0">
                          <a:effectLst/>
                        </a:rPr>
                        <a:t>-$218,706,379</a:t>
                      </a:r>
                      <a:endParaRPr lang="es-CO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666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085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orma&#10;&#10;Descripción generada automáticamente con confianza baja">
            <a:extLst>
              <a:ext uri="{FF2B5EF4-FFF2-40B4-BE49-F238E27FC236}">
                <a16:creationId xmlns:a16="http://schemas.microsoft.com/office/drawing/2014/main" id="{994FB667-BE6C-4160-AEA2-9AF56C8A8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14650"/>
            <a:ext cx="12192000" cy="682148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51162"/>
            <a:ext cx="10515600" cy="1525445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s-CO" sz="6000" dirty="0">
                <a:solidFill>
                  <a:schemeClr val="tx1"/>
                </a:solidFill>
              </a:rPr>
              <a:t>SISTEMA DE INFORMACIÓN Y ATENCIÓN AL USUARIO (SIAU)</a:t>
            </a:r>
          </a:p>
        </p:txBody>
      </p:sp>
    </p:spTree>
    <p:extLst>
      <p:ext uri="{BB962C8B-B14F-4D97-AF65-F5344CB8AC3E}">
        <p14:creationId xmlns:p14="http://schemas.microsoft.com/office/powerpoint/2010/main" val="2616977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BE785FEB-ADD0-4973-AE35-08F7FA785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168893"/>
            <a:ext cx="10515600" cy="813419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3000" dirty="0">
                <a:solidFill>
                  <a:srgbClr val="002060"/>
                </a:solidFill>
              </a:rPr>
              <a:t>SISTEMA DE INFORMACIÓN Y ATENCIÓN AL USUARIO (SIAU)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830FA09-9F8C-A8D3-2BB8-D087FA166C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9337375"/>
              </p:ext>
            </p:extLst>
          </p:nvPr>
        </p:nvGraphicFramePr>
        <p:xfrm>
          <a:off x="3750364" y="1132949"/>
          <a:ext cx="5671932" cy="352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E7FB86A9-38D8-73B9-3D75-D056EDC80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710348"/>
              </p:ext>
            </p:extLst>
          </p:nvPr>
        </p:nvGraphicFramePr>
        <p:xfrm>
          <a:off x="2769704" y="4810539"/>
          <a:ext cx="7328454" cy="1676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7710">
                  <a:extLst>
                    <a:ext uri="{9D8B030D-6E8A-4147-A177-3AD203B41FA5}">
                      <a16:colId xmlns:a16="http://schemas.microsoft.com/office/drawing/2014/main" val="3714303122"/>
                    </a:ext>
                  </a:extLst>
                </a:gridCol>
                <a:gridCol w="1110372">
                  <a:extLst>
                    <a:ext uri="{9D8B030D-6E8A-4147-A177-3AD203B41FA5}">
                      <a16:colId xmlns:a16="http://schemas.microsoft.com/office/drawing/2014/main" val="1347324215"/>
                    </a:ext>
                  </a:extLst>
                </a:gridCol>
                <a:gridCol w="1110372">
                  <a:extLst>
                    <a:ext uri="{9D8B030D-6E8A-4147-A177-3AD203B41FA5}">
                      <a16:colId xmlns:a16="http://schemas.microsoft.com/office/drawing/2014/main" val="633984111"/>
                    </a:ext>
                  </a:extLst>
                </a:gridCol>
              </a:tblGrid>
              <a:tr h="34877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800" b="1" u="none" strike="noStrike" dirty="0">
                          <a:effectLst/>
                        </a:rPr>
                        <a:t>PORCENTAJE DE SATISFACCIÓN DEL USUARIO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u="none" strike="noStrike" dirty="0">
                          <a:effectLst/>
                        </a:rPr>
                        <a:t>AÑO 2021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u="none" strike="noStrike" dirty="0">
                          <a:effectLst/>
                        </a:rPr>
                        <a:t>AÑO 2022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45992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800" u="none" strike="noStrike">
                          <a:effectLst/>
                        </a:rPr>
                        <a:t>Usuarios que calificaron los servicios de salud como muy buenos y buenos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u="none" strike="noStrike">
                          <a:effectLst/>
                        </a:rPr>
                        <a:t>2878</a:t>
                      </a: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u="none" strike="noStrike">
                          <a:effectLst/>
                        </a:rPr>
                        <a:t>2958</a:t>
                      </a: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471084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u="none" strike="noStrike">
                          <a:effectLst/>
                        </a:rPr>
                        <a:t>Total usuarios encuestados</a:t>
                      </a: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u="none" strike="noStrike">
                          <a:effectLst/>
                        </a:rPr>
                        <a:t>2896</a:t>
                      </a: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u="none" strike="noStrike">
                          <a:effectLst/>
                        </a:rPr>
                        <a:t>2963</a:t>
                      </a: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649998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800" b="1" u="none" strike="noStrike" dirty="0">
                          <a:effectLst/>
                        </a:rPr>
                        <a:t>PORCENTAJE DE SATISFACCIÓN DEL USUARIO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u="none" strike="noStrike" dirty="0">
                          <a:effectLst/>
                        </a:rPr>
                        <a:t>99.4%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u="none" strike="noStrike" dirty="0">
                          <a:effectLst/>
                        </a:rPr>
                        <a:t>99.8%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875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958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SISTEMA DE INFORMACIÓN Y ATENCIÓN AL USUARIO (SIAU)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E0BE574-7860-5DE4-9EC7-64A69DA889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092118"/>
              </p:ext>
            </p:extLst>
          </p:nvPr>
        </p:nvGraphicFramePr>
        <p:xfrm>
          <a:off x="1669775" y="1537253"/>
          <a:ext cx="9607826" cy="4492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7330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000" dirty="0">
                <a:solidFill>
                  <a:srgbClr val="002060"/>
                </a:solidFill>
              </a:rPr>
              <a:t>SISTEMA DE INFORMACIÓN Y ATENCIÓN AL USUARIO (SIAU)</a:t>
            </a:r>
          </a:p>
        </p:txBody>
      </p:sp>
      <p:sp>
        <p:nvSpPr>
          <p:cNvPr id="7" name="Título 10">
            <a:extLst>
              <a:ext uri="{FF2B5EF4-FFF2-40B4-BE49-F238E27FC236}">
                <a16:creationId xmlns:a16="http://schemas.microsoft.com/office/drawing/2014/main" id="{E6DD0BCB-1EAF-4D78-958D-32671019DE8C}"/>
              </a:ext>
            </a:extLst>
          </p:cNvPr>
          <p:cNvSpPr txBox="1">
            <a:spLocks/>
          </p:cNvSpPr>
          <p:nvPr/>
        </p:nvSpPr>
        <p:spPr>
          <a:xfrm>
            <a:off x="3446585" y="1360435"/>
            <a:ext cx="5824024" cy="566491"/>
          </a:xfrm>
          <a:prstGeom prst="rect">
            <a:avLst/>
          </a:prstGeom>
          <a:solidFill>
            <a:srgbClr val="B7FE94"/>
          </a:solidFill>
          <a:ln w="762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500" b="1" dirty="0">
                <a:solidFill>
                  <a:srgbClr val="002060"/>
                </a:solidFill>
              </a:rPr>
              <a:t>CANALES DE COMUNICACIÓN INSTITUCIONAL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81EB2323-3249-4EE7-923D-941F4BF77E1A}"/>
              </a:ext>
            </a:extLst>
          </p:cNvPr>
          <p:cNvSpPr/>
          <p:nvPr/>
        </p:nvSpPr>
        <p:spPr>
          <a:xfrm>
            <a:off x="3527945" y="2690447"/>
            <a:ext cx="5661304" cy="3569676"/>
          </a:xfrm>
          <a:prstGeom prst="roundRect">
            <a:avLst/>
          </a:prstGeom>
          <a:solidFill>
            <a:srgbClr val="D5FF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Oficina de Información y Atención al Usuario</a:t>
            </a:r>
          </a:p>
          <a:p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Asociación de Usuarios  </a:t>
            </a:r>
          </a:p>
          <a:p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Página web: </a:t>
            </a:r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https://www.hospitalyali.gov.co/</a:t>
            </a:r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Facebook: </a:t>
            </a:r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https://www.facebook.com/eseyali</a:t>
            </a:r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Correo electrónico: </a:t>
            </a:r>
            <a:r>
              <a:rPr lang="es-CO" sz="2000" b="0" i="0" dirty="0">
                <a:solidFill>
                  <a:schemeClr val="tx1"/>
                </a:solidFill>
                <a:effectLst/>
                <a:latin typeface="Aclonic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hospitalyali@hotmail.com</a:t>
            </a:r>
            <a:endParaRPr lang="es-CO" sz="2000" b="0" i="0" dirty="0">
              <a:solidFill>
                <a:schemeClr val="tx1"/>
              </a:solidFill>
              <a:effectLst/>
              <a:latin typeface="Aclonica"/>
            </a:endParaRPr>
          </a:p>
          <a:p>
            <a:r>
              <a:rPr lang="es-CO" sz="2000" dirty="0">
                <a:solidFill>
                  <a:schemeClr val="tx1"/>
                </a:solidFill>
                <a:latin typeface="Aclonica"/>
              </a:rPr>
              <a:t>Teléfonos: (</a:t>
            </a:r>
            <a:r>
              <a:rPr lang="pt-BR" sz="2000" b="0" i="0" dirty="0">
                <a:solidFill>
                  <a:schemeClr val="tx1"/>
                </a:solidFill>
                <a:effectLst/>
                <a:latin typeface="Aclonica"/>
              </a:rPr>
              <a:t>57) (604) 8675006 – 8675007</a:t>
            </a:r>
          </a:p>
          <a:p>
            <a:pPr algn="l" fontAlgn="base"/>
            <a:r>
              <a:rPr lang="es-CO" sz="2000" dirty="0">
                <a:solidFill>
                  <a:schemeClr val="tx1"/>
                </a:solidFill>
                <a:latin typeface="Aclonica"/>
              </a:rPr>
              <a:t>Teléfono</a:t>
            </a:r>
            <a:r>
              <a:rPr lang="pt-BR" sz="2000" dirty="0">
                <a:solidFill>
                  <a:schemeClr val="tx1"/>
                </a:solidFill>
                <a:latin typeface="Aclonica"/>
              </a:rPr>
              <a:t> para </a:t>
            </a:r>
            <a:r>
              <a:rPr lang="pt-BR" sz="2000" b="0" i="0" dirty="0">
                <a:solidFill>
                  <a:schemeClr val="tx1"/>
                </a:solidFill>
                <a:effectLst/>
                <a:latin typeface="Aclonica"/>
              </a:rPr>
              <a:t>Citas Médicas: (57) (604) 8675655.</a:t>
            </a:r>
          </a:p>
          <a:p>
            <a:pPr algn="l" fontAlgn="base"/>
            <a:r>
              <a:rPr lang="es-CO" sz="2000" dirty="0">
                <a:solidFill>
                  <a:schemeClr val="tx1"/>
                </a:solidFill>
                <a:latin typeface="Aclonica"/>
              </a:rPr>
              <a:t>Carteleras institucionales</a:t>
            </a:r>
          </a:p>
          <a:p>
            <a:pPr algn="l" fontAlgn="base"/>
            <a:r>
              <a:rPr lang="pt-BR" sz="2000" b="0" i="0" dirty="0">
                <a:solidFill>
                  <a:schemeClr val="tx1"/>
                </a:solidFill>
                <a:effectLst/>
                <a:latin typeface="Aclonica"/>
              </a:rPr>
              <a:t>Volantes</a:t>
            </a:r>
          </a:p>
          <a:p>
            <a:endParaRPr lang="es-CO" sz="2000" b="0" i="0" dirty="0">
              <a:solidFill>
                <a:schemeClr val="tx1"/>
              </a:solidFill>
              <a:effectLst/>
              <a:latin typeface="Aclonica"/>
            </a:endParaRPr>
          </a:p>
          <a:p>
            <a:endParaRPr lang="es-C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018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exto">
            <a:extLst>
              <a:ext uri="{FF2B5EF4-FFF2-40B4-BE49-F238E27FC236}">
                <a16:creationId xmlns:a16="http://schemas.microsoft.com/office/drawing/2014/main" id="{805BAA13-DA30-EB0E-80E0-D3AD9048C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3338" y="831674"/>
            <a:ext cx="11648661" cy="602632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7B73AB83-9A67-4FA8-BB8F-3847CB08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51163"/>
            <a:ext cx="10515600" cy="961711"/>
          </a:xfr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CO" sz="6000" dirty="0">
                <a:solidFill>
                  <a:schemeClr val="tx1"/>
                </a:solidFill>
              </a:rPr>
              <a:t>PLAN OPERATIVO ANUAL 2023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EF1786D-B692-F648-D08F-636B4DB7C9E8}"/>
              </a:ext>
            </a:extLst>
          </p:cNvPr>
          <p:cNvSpPr txBox="1"/>
          <p:nvPr/>
        </p:nvSpPr>
        <p:spPr>
          <a:xfrm>
            <a:off x="0" y="6858000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>
                <a:hlinkClick r:id="rId3" tooltip="https://elviejoclub.blogspot.com/2014_12_01_archive.html"/>
              </a:rPr>
              <a:t>Esta foto</a:t>
            </a:r>
            <a:r>
              <a:rPr lang="es-CO" sz="900"/>
              <a:t> de Autor desconocido está bajo licencia </a:t>
            </a:r>
            <a:r>
              <a:rPr lang="es-CO" sz="900">
                <a:hlinkClick r:id="rId5" tooltip="https://creativecommons.org/licenses/by/3.0/"/>
              </a:rPr>
              <a:t>CC BY</a:t>
            </a:r>
            <a:endParaRPr lang="es-CO" sz="900"/>
          </a:p>
        </p:txBody>
      </p:sp>
    </p:spTree>
    <p:extLst>
      <p:ext uri="{BB962C8B-B14F-4D97-AF65-F5344CB8AC3E}">
        <p14:creationId xmlns:p14="http://schemas.microsoft.com/office/powerpoint/2010/main" val="3672246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500" dirty="0">
                <a:solidFill>
                  <a:srgbClr val="002060"/>
                </a:solidFill>
              </a:rPr>
              <a:t>PLAN OPERATIVO ANUAL 2023</a:t>
            </a:r>
          </a:p>
        </p:txBody>
      </p:sp>
      <p:sp>
        <p:nvSpPr>
          <p:cNvPr id="2" name="Flecha: pentágono 1">
            <a:extLst>
              <a:ext uri="{FF2B5EF4-FFF2-40B4-BE49-F238E27FC236}">
                <a16:creationId xmlns:a16="http://schemas.microsoft.com/office/drawing/2014/main" id="{C8B8F47D-AAAF-5B5B-1D00-7BE597CF403C}"/>
              </a:ext>
            </a:extLst>
          </p:cNvPr>
          <p:cNvSpPr/>
          <p:nvPr/>
        </p:nvSpPr>
        <p:spPr>
          <a:xfrm>
            <a:off x="2342321" y="2639629"/>
            <a:ext cx="3607445" cy="21336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solidFill>
                  <a:schemeClr val="bg1"/>
                </a:solidFill>
              </a:rPr>
              <a:t>ESTRATEGIA: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</a:rPr>
              <a:t>Integralidad y calidad en la prestación de los servicios de salud centrados en el usuario.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610A8BB8-6C2C-B326-DCB1-014E2E95796A}"/>
              </a:ext>
            </a:extLst>
          </p:cNvPr>
          <p:cNvSpPr/>
          <p:nvPr/>
        </p:nvSpPr>
        <p:spPr>
          <a:xfrm>
            <a:off x="6569765" y="1228272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000" dirty="0">
                <a:solidFill>
                  <a:schemeClr val="tx1"/>
                </a:solidFill>
              </a:rPr>
              <a:t>PROYECTO: </a:t>
            </a:r>
            <a:r>
              <a:rPr lang="es-ES" sz="2000" dirty="0">
                <a:solidFill>
                  <a:schemeClr val="tx1"/>
                </a:solidFill>
              </a:rPr>
              <a:t>Salud Pública y Prevención de la enfermedad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735C255-AC97-B3D9-AADE-E36971F52A7C}"/>
              </a:ext>
            </a:extLst>
          </p:cNvPr>
          <p:cNvSpPr/>
          <p:nvPr/>
        </p:nvSpPr>
        <p:spPr>
          <a:xfrm>
            <a:off x="6569764" y="3000750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000" dirty="0">
                <a:solidFill>
                  <a:schemeClr val="tx1"/>
                </a:solidFill>
              </a:rPr>
              <a:t>PROYECTO: </a:t>
            </a:r>
            <a:r>
              <a:rPr lang="es-ES" sz="2000" dirty="0">
                <a:solidFill>
                  <a:schemeClr val="tx1"/>
                </a:solidFill>
              </a:rPr>
              <a:t>Humanización del servicio y enfoque diferencial.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8" name="Flecha: pentágono 7">
            <a:extLst>
              <a:ext uri="{FF2B5EF4-FFF2-40B4-BE49-F238E27FC236}">
                <a16:creationId xmlns:a16="http://schemas.microsoft.com/office/drawing/2014/main" id="{A228B2F2-DACE-DDA8-7A4C-55758D2B23E7}"/>
              </a:ext>
            </a:extLst>
          </p:cNvPr>
          <p:cNvSpPr/>
          <p:nvPr/>
        </p:nvSpPr>
        <p:spPr>
          <a:xfrm>
            <a:off x="6569764" y="4869367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Ampliación de servicios</a:t>
            </a:r>
            <a:endParaRPr lang="es-CO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879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500" dirty="0">
                <a:solidFill>
                  <a:srgbClr val="002060"/>
                </a:solidFill>
              </a:rPr>
              <a:t>PLAN OPERATIVO ANUAL 2023</a:t>
            </a:r>
          </a:p>
        </p:txBody>
      </p:sp>
      <p:sp>
        <p:nvSpPr>
          <p:cNvPr id="2" name="Flecha: pentágono 1">
            <a:extLst>
              <a:ext uri="{FF2B5EF4-FFF2-40B4-BE49-F238E27FC236}">
                <a16:creationId xmlns:a16="http://schemas.microsoft.com/office/drawing/2014/main" id="{C8B8F47D-AAAF-5B5B-1D00-7BE597CF403C}"/>
              </a:ext>
            </a:extLst>
          </p:cNvPr>
          <p:cNvSpPr/>
          <p:nvPr/>
        </p:nvSpPr>
        <p:spPr>
          <a:xfrm>
            <a:off x="2342321" y="2639629"/>
            <a:ext cx="3607445" cy="21336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solidFill>
                  <a:schemeClr val="bg1"/>
                </a:solidFill>
              </a:rPr>
              <a:t>ESTRATEGIA: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</a:rPr>
              <a:t>Integralidad y calidad en la prestación de los servicios de salud centrados en el usuario.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610A8BB8-6C2C-B326-DCB1-014E2E95796A}"/>
              </a:ext>
            </a:extLst>
          </p:cNvPr>
          <p:cNvSpPr/>
          <p:nvPr/>
        </p:nvSpPr>
        <p:spPr>
          <a:xfrm>
            <a:off x="6569765" y="1228272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Plan de Seguridad del Paciente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735C255-AC97-B3D9-AADE-E36971F52A7C}"/>
              </a:ext>
            </a:extLst>
          </p:cNvPr>
          <p:cNvSpPr/>
          <p:nvPr/>
        </p:nvSpPr>
        <p:spPr>
          <a:xfrm>
            <a:off x="6569764" y="3000750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Gestión de tecnologías, dotación y equipos biomédicos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8" name="Flecha: pentágono 7">
            <a:extLst>
              <a:ext uri="{FF2B5EF4-FFF2-40B4-BE49-F238E27FC236}">
                <a16:creationId xmlns:a16="http://schemas.microsoft.com/office/drawing/2014/main" id="{A228B2F2-DACE-DDA8-7A4C-55758D2B23E7}"/>
              </a:ext>
            </a:extLst>
          </p:cNvPr>
          <p:cNvSpPr/>
          <p:nvPr/>
        </p:nvSpPr>
        <p:spPr>
          <a:xfrm>
            <a:off x="6569764" y="4869367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Ampliación, mejoramiento y mantenimiento de la infraestructura</a:t>
            </a:r>
            <a:endParaRPr lang="es-CO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275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500" dirty="0">
                <a:solidFill>
                  <a:srgbClr val="002060"/>
                </a:solidFill>
              </a:rPr>
              <a:t>PLAN OPERATIVO ANUAL 2023</a:t>
            </a:r>
          </a:p>
        </p:txBody>
      </p:sp>
      <p:sp>
        <p:nvSpPr>
          <p:cNvPr id="2" name="Flecha: pentágono 1">
            <a:extLst>
              <a:ext uri="{FF2B5EF4-FFF2-40B4-BE49-F238E27FC236}">
                <a16:creationId xmlns:a16="http://schemas.microsoft.com/office/drawing/2014/main" id="{C8B8F47D-AAAF-5B5B-1D00-7BE597CF403C}"/>
              </a:ext>
            </a:extLst>
          </p:cNvPr>
          <p:cNvSpPr/>
          <p:nvPr/>
        </p:nvSpPr>
        <p:spPr>
          <a:xfrm>
            <a:off x="2342321" y="2639629"/>
            <a:ext cx="3607445" cy="21336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solidFill>
                  <a:schemeClr val="bg1"/>
                </a:solidFill>
              </a:rPr>
              <a:t>ESTRATEGIA: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</a:rPr>
              <a:t>Desarrollo y Gestión integral del talento humano como eje de calidad en la atención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610A8BB8-6C2C-B326-DCB1-014E2E95796A}"/>
              </a:ext>
            </a:extLst>
          </p:cNvPr>
          <p:cNvSpPr/>
          <p:nvPr/>
        </p:nvSpPr>
        <p:spPr>
          <a:xfrm>
            <a:off x="6569765" y="1228272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Plan de Formación y Capacitación del Talento Humano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735C255-AC97-B3D9-AADE-E36971F52A7C}"/>
              </a:ext>
            </a:extLst>
          </p:cNvPr>
          <p:cNvSpPr/>
          <p:nvPr/>
        </p:nvSpPr>
        <p:spPr>
          <a:xfrm>
            <a:off x="6569764" y="3000750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 Plan de Estímulos y Bienestar Social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8" name="Flecha: pentágono 7">
            <a:extLst>
              <a:ext uri="{FF2B5EF4-FFF2-40B4-BE49-F238E27FC236}">
                <a16:creationId xmlns:a16="http://schemas.microsoft.com/office/drawing/2014/main" id="{A228B2F2-DACE-DDA8-7A4C-55758D2B23E7}"/>
              </a:ext>
            </a:extLst>
          </p:cNvPr>
          <p:cNvSpPr/>
          <p:nvPr/>
        </p:nvSpPr>
        <p:spPr>
          <a:xfrm>
            <a:off x="6569764" y="4869367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Sistema de Gestión en Salud y Seguridad en el Trabajo. SGSST</a:t>
            </a:r>
          </a:p>
        </p:txBody>
      </p:sp>
    </p:spTree>
    <p:extLst>
      <p:ext uri="{BB962C8B-B14F-4D97-AF65-F5344CB8AC3E}">
        <p14:creationId xmlns:p14="http://schemas.microsoft.com/office/powerpoint/2010/main" val="4131031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500" dirty="0">
                <a:solidFill>
                  <a:srgbClr val="002060"/>
                </a:solidFill>
              </a:rPr>
              <a:t>PLAN OPERATIVO ANUAL 2023</a:t>
            </a:r>
          </a:p>
        </p:txBody>
      </p:sp>
      <p:sp>
        <p:nvSpPr>
          <p:cNvPr id="2" name="Flecha: pentágono 1">
            <a:extLst>
              <a:ext uri="{FF2B5EF4-FFF2-40B4-BE49-F238E27FC236}">
                <a16:creationId xmlns:a16="http://schemas.microsoft.com/office/drawing/2014/main" id="{C8B8F47D-AAAF-5B5B-1D00-7BE597CF403C}"/>
              </a:ext>
            </a:extLst>
          </p:cNvPr>
          <p:cNvSpPr/>
          <p:nvPr/>
        </p:nvSpPr>
        <p:spPr>
          <a:xfrm>
            <a:off x="2342321" y="2639629"/>
            <a:ext cx="3607445" cy="21336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solidFill>
                  <a:schemeClr val="bg1"/>
                </a:solidFill>
              </a:rPr>
              <a:t>ESTRATEGIA: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</a:rPr>
              <a:t>Manejo apropiado de los componentes ambientales institucionales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735C255-AC97-B3D9-AADE-E36971F52A7C}"/>
              </a:ext>
            </a:extLst>
          </p:cNvPr>
          <p:cNvSpPr/>
          <p:nvPr/>
        </p:nvSpPr>
        <p:spPr>
          <a:xfrm>
            <a:off x="6569764" y="3000750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 Plan de gestión y manejo ambiental</a:t>
            </a:r>
            <a:endParaRPr lang="es-CO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810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500" dirty="0">
                <a:solidFill>
                  <a:srgbClr val="002060"/>
                </a:solidFill>
              </a:rPr>
              <a:t>PLAN OPERATIVO ANUAL 2023</a:t>
            </a:r>
          </a:p>
        </p:txBody>
      </p:sp>
      <p:sp>
        <p:nvSpPr>
          <p:cNvPr id="2" name="Flecha: pentágono 1">
            <a:extLst>
              <a:ext uri="{FF2B5EF4-FFF2-40B4-BE49-F238E27FC236}">
                <a16:creationId xmlns:a16="http://schemas.microsoft.com/office/drawing/2014/main" id="{C8B8F47D-AAAF-5B5B-1D00-7BE597CF403C}"/>
              </a:ext>
            </a:extLst>
          </p:cNvPr>
          <p:cNvSpPr/>
          <p:nvPr/>
        </p:nvSpPr>
        <p:spPr>
          <a:xfrm>
            <a:off x="2342321" y="2639629"/>
            <a:ext cx="3607445" cy="21336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solidFill>
                  <a:schemeClr val="bg1"/>
                </a:solidFill>
              </a:rPr>
              <a:t>ESTRATEGIA: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</a:rPr>
              <a:t>Fortalecer los procesos de planificación y gestión institucional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735C255-AC97-B3D9-AADE-E36971F52A7C}"/>
              </a:ext>
            </a:extLst>
          </p:cNvPr>
          <p:cNvSpPr/>
          <p:nvPr/>
        </p:nvSpPr>
        <p:spPr>
          <a:xfrm>
            <a:off x="6569764" y="3000750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 Fortalecimiento de los componentes del Sistema de Calidad y del Modelo Integral de Planeación y Gestión - MIPG</a:t>
            </a:r>
            <a:endParaRPr lang="es-CO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0733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500" dirty="0">
                <a:solidFill>
                  <a:srgbClr val="002060"/>
                </a:solidFill>
              </a:rPr>
              <a:t>PLAN OPERATIVO ANUAL 2023</a:t>
            </a:r>
          </a:p>
        </p:txBody>
      </p:sp>
      <p:sp>
        <p:nvSpPr>
          <p:cNvPr id="2" name="Flecha: pentágono 1">
            <a:extLst>
              <a:ext uri="{FF2B5EF4-FFF2-40B4-BE49-F238E27FC236}">
                <a16:creationId xmlns:a16="http://schemas.microsoft.com/office/drawing/2014/main" id="{C8B8F47D-AAAF-5B5B-1D00-7BE597CF403C}"/>
              </a:ext>
            </a:extLst>
          </p:cNvPr>
          <p:cNvSpPr/>
          <p:nvPr/>
        </p:nvSpPr>
        <p:spPr>
          <a:xfrm>
            <a:off x="2096087" y="2639629"/>
            <a:ext cx="3853680" cy="21336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solidFill>
                  <a:schemeClr val="bg1"/>
                </a:solidFill>
              </a:rPr>
              <a:t>ESTRATEGIA: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</a:rPr>
              <a:t>Fortalecer la gestión y administración de los recursos financieros que permitan la sostenibilidad y el crecimiento de la entidad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610A8BB8-6C2C-B326-DCB1-014E2E95796A}"/>
              </a:ext>
            </a:extLst>
          </p:cNvPr>
          <p:cNvSpPr/>
          <p:nvPr/>
        </p:nvSpPr>
        <p:spPr>
          <a:xfrm>
            <a:off x="6569765" y="1228272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Gestión eficiente de los gastos de funcionamiento y de operación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735C255-AC97-B3D9-AADE-E36971F52A7C}"/>
              </a:ext>
            </a:extLst>
          </p:cNvPr>
          <p:cNvSpPr/>
          <p:nvPr/>
        </p:nvSpPr>
        <p:spPr>
          <a:xfrm>
            <a:off x="6569764" y="3000750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Fortalecimiento de la gestión de recursos 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8" name="Flecha: pentágono 7">
            <a:extLst>
              <a:ext uri="{FF2B5EF4-FFF2-40B4-BE49-F238E27FC236}">
                <a16:creationId xmlns:a16="http://schemas.microsoft.com/office/drawing/2014/main" id="{A228B2F2-DACE-DDA8-7A4C-55758D2B23E7}"/>
              </a:ext>
            </a:extLst>
          </p:cNvPr>
          <p:cNvSpPr/>
          <p:nvPr/>
        </p:nvSpPr>
        <p:spPr>
          <a:xfrm>
            <a:off x="6569764" y="4869367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Análisis y Socialización de la información de costos</a:t>
            </a:r>
          </a:p>
        </p:txBody>
      </p:sp>
    </p:spTree>
    <p:extLst>
      <p:ext uri="{BB962C8B-B14F-4D97-AF65-F5344CB8AC3E}">
        <p14:creationId xmlns:p14="http://schemas.microsoft.com/office/powerpoint/2010/main" val="980145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2902F41-C01C-4192-B82C-D99D50524ADB}"/>
              </a:ext>
            </a:extLst>
          </p:cNvPr>
          <p:cNvSpPr/>
          <p:nvPr/>
        </p:nvSpPr>
        <p:spPr>
          <a:xfrm>
            <a:off x="0" y="18256"/>
            <a:ext cx="543340" cy="6839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256"/>
            <a:ext cx="1311965" cy="8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10">
            <a:extLst>
              <a:ext uri="{FF2B5EF4-FFF2-40B4-BE49-F238E27FC236}">
                <a16:creationId xmlns:a16="http://schemas.microsoft.com/office/drawing/2014/main" id="{764FC125-CA18-41CB-97CC-9EE2532AD980}"/>
              </a:ext>
            </a:extLst>
          </p:cNvPr>
          <p:cNvSpPr txBox="1">
            <a:spLocks/>
          </p:cNvSpPr>
          <p:nvPr/>
        </p:nvSpPr>
        <p:spPr>
          <a:xfrm>
            <a:off x="1311965" y="168893"/>
            <a:ext cx="10515600" cy="8134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3500" dirty="0">
                <a:solidFill>
                  <a:srgbClr val="002060"/>
                </a:solidFill>
              </a:rPr>
              <a:t>PLAN OPERATIVO ANUAL 2023</a:t>
            </a:r>
          </a:p>
        </p:txBody>
      </p:sp>
      <p:sp>
        <p:nvSpPr>
          <p:cNvPr id="2" name="Flecha: pentágono 1">
            <a:extLst>
              <a:ext uri="{FF2B5EF4-FFF2-40B4-BE49-F238E27FC236}">
                <a16:creationId xmlns:a16="http://schemas.microsoft.com/office/drawing/2014/main" id="{C8B8F47D-AAAF-5B5B-1D00-7BE597CF403C}"/>
              </a:ext>
            </a:extLst>
          </p:cNvPr>
          <p:cNvSpPr/>
          <p:nvPr/>
        </p:nvSpPr>
        <p:spPr>
          <a:xfrm>
            <a:off x="2342321" y="2639629"/>
            <a:ext cx="3607445" cy="213360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solidFill>
                  <a:schemeClr val="bg1"/>
                </a:solidFill>
              </a:rPr>
              <a:t>ESTRATEGIA: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</a:rPr>
              <a:t>Fortalecer la participación comunitaria, la transparencia y la confianza de los usuarios en la Gestión Institucional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735C255-AC97-B3D9-AADE-E36971F52A7C}"/>
              </a:ext>
            </a:extLst>
          </p:cNvPr>
          <p:cNvSpPr/>
          <p:nvPr/>
        </p:nvSpPr>
        <p:spPr>
          <a:xfrm>
            <a:off x="6569763" y="1603164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Fortalecimiento de los espacios de participación y del Sistema de Información y Atención al Usuario - SIAU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1851DB1D-DC9C-091B-EEC7-76108138683F}"/>
              </a:ext>
            </a:extLst>
          </p:cNvPr>
          <p:cNvSpPr/>
          <p:nvPr/>
        </p:nvSpPr>
        <p:spPr>
          <a:xfrm>
            <a:off x="6569762" y="3361872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 Plan de Comunicaciones y Gobierno Digital</a:t>
            </a:r>
            <a:endParaRPr lang="es-CO" sz="2000" dirty="0">
              <a:solidFill>
                <a:schemeClr val="tx1"/>
              </a:solidFill>
            </a:endParaRPr>
          </a:p>
        </p:txBody>
      </p:sp>
      <p:sp>
        <p:nvSpPr>
          <p:cNvPr id="7" name="Flecha: pentágono 6">
            <a:extLst>
              <a:ext uri="{FF2B5EF4-FFF2-40B4-BE49-F238E27FC236}">
                <a16:creationId xmlns:a16="http://schemas.microsoft.com/office/drawing/2014/main" id="{9E6F482F-E48D-1E65-1FF6-ADD4F581CED9}"/>
              </a:ext>
            </a:extLst>
          </p:cNvPr>
          <p:cNvSpPr/>
          <p:nvPr/>
        </p:nvSpPr>
        <p:spPr>
          <a:xfrm>
            <a:off x="6569762" y="5120580"/>
            <a:ext cx="4121425" cy="14113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</a:rPr>
              <a:t>Proyecto: Rendición de cuentas y Plan Anticorrupción </a:t>
            </a:r>
            <a:endParaRPr lang="es-CO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9325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 descr="Sin título">
            <a:extLst>
              <a:ext uri="{FF2B5EF4-FFF2-40B4-BE49-F238E27FC236}">
                <a16:creationId xmlns:a16="http://schemas.microsoft.com/office/drawing/2014/main" id="{55DA8409-E652-4820-BFC8-C8693FE82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9177" y="70338"/>
            <a:ext cx="7532654" cy="530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CE9DA88-D6EC-4D24-9141-A37809919245}"/>
              </a:ext>
            </a:extLst>
          </p:cNvPr>
          <p:cNvSpPr txBox="1"/>
          <p:nvPr/>
        </p:nvSpPr>
        <p:spPr>
          <a:xfrm>
            <a:off x="3385038" y="4381113"/>
            <a:ext cx="5421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dirty="0"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11315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C 0.06901 4.81481E-6 0.125 0.05601 0.125 0.125 C 0.125 0.19398 0.06901 0.25 0 0.25 C -0.06901 0.25 -0.125 0.19398 -0.125 0.125 C -0.125 0.05601 -0.06901 4.81481E-6 0 4.81481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1493</Words>
  <Application>Microsoft Office PowerPoint</Application>
  <PresentationFormat>Panorámica</PresentationFormat>
  <Paragraphs>453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5" baseType="lpstr">
      <vt:lpstr>Aclonica</vt:lpstr>
      <vt:lpstr>Arial</vt:lpstr>
      <vt:lpstr>Calibri</vt:lpstr>
      <vt:lpstr>Calibri Light</vt:lpstr>
      <vt:lpstr>Times New Roman</vt:lpstr>
      <vt:lpstr>Verdana</vt:lpstr>
      <vt:lpstr>Tema de Office</vt:lpstr>
      <vt:lpstr>RENDICIÓN DE CUENTAS  VIGENCIA 2022</vt:lpstr>
      <vt:lpstr>PRESTACIÓN DE SERVICIOS</vt:lpstr>
      <vt:lpstr>PRODUCCIÓN VIGENCIAS 2021 - 2022</vt:lpstr>
      <vt:lpstr>INDICADORES DE CALIDAD</vt:lpstr>
      <vt:lpstr>INDICADORES DE CALIDAD</vt:lpstr>
      <vt:lpstr>INDICADORES DE CALIDAD</vt:lpstr>
      <vt:lpstr>Presentación de PowerPoint</vt:lpstr>
      <vt:lpstr>INDICADORES DE CALIDAD</vt:lpstr>
      <vt:lpstr>INDICADORES DE CALIDAD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MORTALIDAD VIGENCIA 2022</vt:lpstr>
      <vt:lpstr>NATALIDAD VIGENCIA 2022</vt:lpstr>
      <vt:lpstr>CONTRATACION</vt:lpstr>
      <vt:lpstr>CONTRATACIÓN VIGENCIA 2022</vt:lpstr>
      <vt:lpstr>CONTRATACIÓN VIGENCIA 2022</vt:lpstr>
      <vt:lpstr>INFORMACIÓN FINANCIERA</vt:lpstr>
      <vt:lpstr>EJECUCIÓN DE INGRESOS VIGENCIA 2022</vt:lpstr>
      <vt:lpstr>EJECUCIÓN DE GASTOS VIGENCIA 2022</vt:lpstr>
      <vt:lpstr>INFORMACIÓN FINANCIERA VIGENCIA 2021 - 2022</vt:lpstr>
      <vt:lpstr>INFORMACIÓN FINANCIERA VIGENCIA 2021 - 2022</vt:lpstr>
      <vt:lpstr>INFORMACIÓN FINANCIERA VIGENCIA 2021 - 2022</vt:lpstr>
      <vt:lpstr>SISTEMA DE INFORMACIÓN Y ATENCIÓN AL USUARIO (SIAU)</vt:lpstr>
      <vt:lpstr>SISTEMA DE INFORMACIÓN Y ATENCIÓN AL USUARIO (SIAU)</vt:lpstr>
      <vt:lpstr>Presentación de PowerPoint</vt:lpstr>
      <vt:lpstr>Presentación de PowerPoint</vt:lpstr>
      <vt:lpstr>PLAN OPERATIVO ANUAL 2023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 VIGENCIA 2021</dc:title>
  <dc:creator>VIVIANA CARDENAS SALINAS</dc:creator>
  <cp:lastModifiedBy>HOSPITAL - Gestion Documental01</cp:lastModifiedBy>
  <cp:revision>90</cp:revision>
  <dcterms:created xsi:type="dcterms:W3CDTF">2022-04-05T16:12:48Z</dcterms:created>
  <dcterms:modified xsi:type="dcterms:W3CDTF">2023-04-25T14:30:41Z</dcterms:modified>
</cp:coreProperties>
</file>